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2" r:id="rId4"/>
    <p:sldId id="258" r:id="rId5"/>
    <p:sldId id="259" r:id="rId6"/>
    <p:sldId id="260" r:id="rId7"/>
  </p:sldIdLst>
  <p:sldSz cx="9144000" cy="6858000" type="screen4x3"/>
  <p:notesSz cx="6858000" cy="9144000"/>
  <p:defaultTextStyle>
    <a:defPPr>
      <a:defRPr lang="zh-TW"/>
    </a:defPPr>
    <a:lvl1pPr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新細明體" charset="-120"/>
        <a:cs typeface="+mn-cs"/>
      </a:defRPr>
    </a:lvl1pPr>
    <a:lvl2pPr marL="4572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新細明體" charset="-120"/>
        <a:cs typeface="+mn-cs"/>
      </a:defRPr>
    </a:lvl2pPr>
    <a:lvl3pPr marL="9144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新細明體" charset="-120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新細明體" charset="-120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新細明體" charset="-120"/>
        <a:cs typeface="+mn-cs"/>
      </a:defRPr>
    </a:lvl5pPr>
    <a:lvl6pPr marL="2286000" algn="l" defTabSz="914400" rtl="0" eaLnBrk="1" latinLnBrk="0" hangingPunct="1">
      <a:defRPr kumimoji="1" kern="1200">
        <a:solidFill>
          <a:schemeClr val="tx1"/>
        </a:solidFill>
        <a:latin typeface="Arial" charset="0"/>
        <a:ea typeface="新細明體" charset="-120"/>
        <a:cs typeface="+mn-cs"/>
      </a:defRPr>
    </a:lvl6pPr>
    <a:lvl7pPr marL="2743200" algn="l" defTabSz="914400" rtl="0" eaLnBrk="1" latinLnBrk="0" hangingPunct="1">
      <a:defRPr kumimoji="1" kern="1200">
        <a:solidFill>
          <a:schemeClr val="tx1"/>
        </a:solidFill>
        <a:latin typeface="Arial" charset="0"/>
        <a:ea typeface="新細明體" charset="-120"/>
        <a:cs typeface="+mn-cs"/>
      </a:defRPr>
    </a:lvl7pPr>
    <a:lvl8pPr marL="3200400" algn="l" defTabSz="914400" rtl="0" eaLnBrk="1" latinLnBrk="0" hangingPunct="1">
      <a:defRPr kumimoji="1" kern="1200">
        <a:solidFill>
          <a:schemeClr val="tx1"/>
        </a:solidFill>
        <a:latin typeface="Arial" charset="0"/>
        <a:ea typeface="新細明體" charset="-120"/>
        <a:cs typeface="+mn-cs"/>
      </a:defRPr>
    </a:lvl8pPr>
    <a:lvl9pPr marL="3657600" algn="l" defTabSz="914400" rtl="0" eaLnBrk="1" latinLnBrk="0" hangingPunct="1">
      <a:defRPr kumimoji="1" kern="1200">
        <a:solidFill>
          <a:schemeClr val="tx1"/>
        </a:solidFill>
        <a:latin typeface="Arial" charset="0"/>
        <a:ea typeface="新細明體" charset="-120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106" d="100"/>
          <a:sy n="106" d="100"/>
        </p:scale>
        <p:origin x="-168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png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png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png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smtClean="0"/>
              <a:t>按一下以編輯母片副標題樣式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660BA4-4B8B-4D61-A446-BA39C50C2816}" type="datetimeFigureOut">
              <a:rPr lang="zh-TW" altLang="en-US"/>
              <a:pPr>
                <a:defRPr/>
              </a:pPr>
              <a:t>2018/10/11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B8A58C-1339-4ADF-918E-33C2B99E1F11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BF6712-05C3-42A8-923D-3EE917B382DC}" type="datetimeFigureOut">
              <a:rPr lang="zh-TW" altLang="en-US"/>
              <a:pPr>
                <a:defRPr/>
              </a:pPr>
              <a:t>2018/10/11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42C523-15B1-4F54-8374-C782C1B1E123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63A7F0-DFA4-43D8-BE39-28907C8FED78}" type="datetimeFigureOut">
              <a:rPr lang="zh-TW" altLang="en-US"/>
              <a:pPr>
                <a:defRPr/>
              </a:pPr>
              <a:t>2018/10/11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E2E2B9-CB48-433D-A1D0-88947DDC2667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E1E181-A6F7-4F47-8E03-BC733E0A469A}" type="datetimeFigureOut">
              <a:rPr lang="zh-TW" altLang="en-US"/>
              <a:pPr>
                <a:defRPr/>
              </a:pPr>
              <a:t>2018/10/11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BD3D2B-D014-4D0D-9D2D-D87505328FD2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區段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A62605-EA53-4F61-8522-05B5949E807F}" type="datetimeFigureOut">
              <a:rPr lang="zh-TW" altLang="en-US"/>
              <a:pPr>
                <a:defRPr/>
              </a:pPr>
              <a:t>2018/10/11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5F209C-9832-4785-8E76-93112A9B2661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FF60A0-C2A9-4CC1-9698-82A09E2EFF36}" type="datetimeFigureOut">
              <a:rPr lang="zh-TW" altLang="en-US"/>
              <a:pPr>
                <a:defRPr/>
              </a:pPr>
              <a:t>2018/10/11</a:t>
            </a:fld>
            <a:endParaRPr lang="zh-TW" altLang="en-US"/>
          </a:p>
        </p:txBody>
      </p:sp>
      <p:sp>
        <p:nvSpPr>
          <p:cNvPr id="6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56445A-F01A-45B8-B33B-08F6044B921D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7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A7F493-5931-4A0A-AC97-9B1D64B2E621}" type="datetimeFigureOut">
              <a:rPr lang="zh-TW" altLang="en-US"/>
              <a:pPr>
                <a:defRPr/>
              </a:pPr>
              <a:t>2018/10/11</a:t>
            </a:fld>
            <a:endParaRPr lang="zh-TW" altLang="en-US"/>
          </a:p>
        </p:txBody>
      </p:sp>
      <p:sp>
        <p:nvSpPr>
          <p:cNvPr id="8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9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FAB0AF-4F97-4C19-B83D-CCBD089C5611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820E83-B58D-4067-83E8-0BF49F09E514}" type="datetimeFigureOut">
              <a:rPr lang="zh-TW" altLang="en-US"/>
              <a:pPr>
                <a:defRPr/>
              </a:pPr>
              <a:t>2018/10/11</a:t>
            </a:fld>
            <a:endParaRPr lang="zh-TW" altLang="en-US"/>
          </a:p>
        </p:txBody>
      </p:sp>
      <p:sp>
        <p:nvSpPr>
          <p:cNvPr id="4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5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BF686D-4C45-4FB6-AB98-D77F0E4EA352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89B00A-41C4-4C96-B459-1490F00DE14B}" type="datetimeFigureOut">
              <a:rPr lang="zh-TW" altLang="en-US"/>
              <a:pPr>
                <a:defRPr/>
              </a:pPr>
              <a:t>2018/10/11</a:t>
            </a:fld>
            <a:endParaRPr lang="zh-TW" altLang="en-US"/>
          </a:p>
        </p:txBody>
      </p:sp>
      <p:sp>
        <p:nvSpPr>
          <p:cNvPr id="3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4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394EA7-7B3D-4939-8E61-C66A10A33CE4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62BDA1-6E1C-495D-900D-551C12342AB5}" type="datetimeFigureOut">
              <a:rPr lang="zh-TW" altLang="en-US"/>
              <a:pPr>
                <a:defRPr/>
              </a:pPr>
              <a:t>2018/10/11</a:t>
            </a:fld>
            <a:endParaRPr lang="zh-TW" altLang="en-US"/>
          </a:p>
        </p:txBody>
      </p:sp>
      <p:sp>
        <p:nvSpPr>
          <p:cNvPr id="6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CF2847-F501-40EB-BD9A-EB63E68BA14C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TW" altLang="en-US" noProof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92532E-6AB1-4D75-8395-98025D88DEBE}" type="datetimeFigureOut">
              <a:rPr lang="zh-TW" altLang="en-US"/>
              <a:pPr>
                <a:defRPr/>
              </a:pPr>
              <a:t>2018/10/11</a:t>
            </a:fld>
            <a:endParaRPr lang="zh-TW" altLang="en-US"/>
          </a:p>
        </p:txBody>
      </p:sp>
      <p:sp>
        <p:nvSpPr>
          <p:cNvPr id="6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0CBD72-F75B-4FBA-8EA2-6C8FA7F0CAB6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標題版面配置區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 smtClean="0"/>
              <a:t>按一下以編輯母片標題樣式</a:t>
            </a:r>
          </a:p>
        </p:txBody>
      </p:sp>
      <p:sp>
        <p:nvSpPr>
          <p:cNvPr id="1027" name="文字版面配置區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A8DBEF14-2122-485B-B7FA-6999CA984879}" type="datetimeFigureOut">
              <a:rPr lang="zh-TW" altLang="en-US"/>
              <a:pPr>
                <a:defRPr/>
              </a:pPr>
              <a:t>2018/10/11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3AA76BBB-ED0B-416D-8DBF-1BCD8890BF01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.v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6.v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313" name="Shape"/>
          <p:cNvGraphicFramePr>
            <a:graphicFrameLocks noGrp="1"/>
          </p:cNvGraphicFramePr>
          <p:nvPr/>
        </p:nvGraphicFramePr>
        <p:xfrm>
          <a:off x="611188" y="333375"/>
          <a:ext cx="6481762" cy="6119813"/>
        </p:xfrm>
        <a:graphic>
          <a:graphicData uri="http://schemas.openxmlformats.org/presentationml/2006/ole">
            <p:oleObj spid="_x0000_s13313" r:id="rId3" imgW="6480610" imgH="6120914" progId="Excel.Chart.8">
              <p:embed/>
            </p:oleObj>
          </a:graphicData>
        </a:graphic>
      </p:graphicFrame>
      <p:sp>
        <p:nvSpPr>
          <p:cNvPr id="5" name="文字方塊 3"/>
          <p:cNvSpPr txBox="1">
            <a:spLocks noChangeArrowheads="1"/>
          </p:cNvSpPr>
          <p:nvPr/>
        </p:nvSpPr>
        <p:spPr bwMode="auto">
          <a:xfrm>
            <a:off x="7164388" y="2708275"/>
            <a:ext cx="1800225" cy="1152525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marL="180975" indent="-180975" fontAlgn="auto">
              <a:spcBef>
                <a:spcPts val="36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kumimoji="0" lang="zh-TW" altLang="en-US" sz="1200" kern="100" dirty="0">
                <a:latin typeface="+mn-lt"/>
                <a:ea typeface="+mn-ea"/>
                <a:cs typeface="Times New Roman"/>
              </a:rPr>
              <a:t>全人教育、倫理涵養</a:t>
            </a:r>
            <a:endParaRPr kumimoji="0" lang="zh-TW" sz="1200" kern="100" dirty="0">
              <a:latin typeface="Calibri"/>
              <a:ea typeface="新細明體"/>
              <a:cs typeface="Times New Roman"/>
            </a:endParaRPr>
          </a:p>
          <a:p>
            <a:pPr marL="180975" indent="-180975" fontAlgn="auto">
              <a:spcBef>
                <a:spcPts val="36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kumimoji="0" lang="zh-TW" altLang="en-US" sz="1200" kern="100" dirty="0">
                <a:latin typeface="+mn-lt"/>
                <a:ea typeface="+mn-ea"/>
                <a:cs typeface="Times New Roman"/>
              </a:rPr>
              <a:t>理論紮根、實務訓練</a:t>
            </a:r>
            <a:endParaRPr kumimoji="0" lang="zh-TW" sz="1200" kern="100" dirty="0">
              <a:latin typeface="Calibri"/>
              <a:ea typeface="新細明體"/>
              <a:cs typeface="Times New Roman"/>
            </a:endParaRPr>
          </a:p>
          <a:p>
            <a:pPr marL="180975" indent="-180975" fontAlgn="auto">
              <a:spcBef>
                <a:spcPts val="36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kumimoji="0" lang="zh-TW" altLang="en-US" sz="1200" kern="100" dirty="0">
                <a:latin typeface="+mn-lt"/>
                <a:ea typeface="+mn-ea"/>
                <a:cs typeface="Times New Roman"/>
              </a:rPr>
              <a:t>團隊合作、跨域整合</a:t>
            </a:r>
            <a:endParaRPr kumimoji="0" lang="zh-TW" sz="1200" kern="100" dirty="0">
              <a:latin typeface="Calibri"/>
              <a:ea typeface="新細明體"/>
              <a:cs typeface="Times New Roman"/>
            </a:endParaRPr>
          </a:p>
          <a:p>
            <a:pPr marL="180975" indent="-180975" fontAlgn="auto">
              <a:spcBef>
                <a:spcPts val="36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kumimoji="0" lang="zh-TW" altLang="en-US" sz="1200" kern="100" dirty="0">
                <a:latin typeface="+mn-lt"/>
                <a:ea typeface="+mn-ea"/>
                <a:cs typeface="Times New Roman"/>
              </a:rPr>
              <a:t>社會關懷、國際接軌</a:t>
            </a:r>
            <a:endParaRPr kumimoji="0" lang="zh-TW" sz="1200" kern="100" dirty="0">
              <a:latin typeface="Calibri"/>
              <a:ea typeface="新細明體"/>
              <a:cs typeface="Times New Roman"/>
            </a:endParaRPr>
          </a:p>
        </p:txBody>
      </p:sp>
      <p:graphicFrame>
        <p:nvGraphicFramePr>
          <p:cNvPr id="13335" name="Group 23"/>
          <p:cNvGraphicFramePr>
            <a:graphicFrameLocks noGrp="1"/>
          </p:cNvGraphicFramePr>
          <p:nvPr/>
        </p:nvGraphicFramePr>
        <p:xfrm>
          <a:off x="7235825" y="4868863"/>
          <a:ext cx="1657350" cy="1511300"/>
        </p:xfrm>
        <a:graphic>
          <a:graphicData uri="http://schemas.openxmlformats.org/drawingml/2006/table">
            <a:tbl>
              <a:tblPr/>
              <a:tblGrid>
                <a:gridCol w="1657350"/>
              </a:tblGrid>
              <a:tr h="2063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TW" alt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新細明體" charset="-120"/>
                        </a:rPr>
                        <a:t>樣本數</a:t>
                      </a:r>
                    </a:p>
                  </a:txBody>
                  <a:tcPr marL="90000" marR="90000" marT="5400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7DEE8"/>
                    </a:solidFill>
                  </a:tcPr>
                </a:tc>
              </a:tr>
              <a:tr h="2063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TW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新細明體" charset="-120"/>
                        </a:rPr>
                        <a:t>73</a:t>
                      </a:r>
                    </a:p>
                  </a:txBody>
                  <a:tcPr marL="90000" marR="90000" marT="5400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2063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TW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新細明體" charset="-120"/>
                        </a:rPr>
                        <a:t>54</a:t>
                      </a:r>
                    </a:p>
                  </a:txBody>
                  <a:tcPr marL="90000" marR="90000" marT="5400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063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TW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新細明體" charset="-120"/>
                        </a:rPr>
                        <a:t>59</a:t>
                      </a:r>
                    </a:p>
                  </a:txBody>
                  <a:tcPr marL="90000" marR="90000" marT="5400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063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TW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新細明體" charset="-120"/>
                        </a:rPr>
                        <a:t>33</a:t>
                      </a:r>
                    </a:p>
                  </a:txBody>
                  <a:tcPr marL="90000" marR="90000" marT="5400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063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TW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新細明體" charset="-120"/>
                        </a:rPr>
                        <a:t>13</a:t>
                      </a:r>
                    </a:p>
                  </a:txBody>
                  <a:tcPr marL="90000" marR="90000" marT="5400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30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TW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新細明體" charset="-120"/>
                        </a:rPr>
                        <a:t>39</a:t>
                      </a:r>
                    </a:p>
                  </a:txBody>
                  <a:tcPr marL="90000" marR="90000" marT="5400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337" name="Shape"/>
          <p:cNvGraphicFramePr>
            <a:graphicFrameLocks noGrp="1"/>
          </p:cNvGraphicFramePr>
          <p:nvPr/>
        </p:nvGraphicFramePr>
        <p:xfrm>
          <a:off x="323850" y="404813"/>
          <a:ext cx="6696075" cy="6119812"/>
        </p:xfrm>
        <a:graphic>
          <a:graphicData uri="http://schemas.openxmlformats.org/presentationml/2006/ole">
            <p:oleObj spid="_x0000_s14337" r:id="rId3" imgW="6700085" imgH="6120914" progId="Excel.Chart.8">
              <p:embed/>
            </p:oleObj>
          </a:graphicData>
        </a:graphic>
      </p:graphicFrame>
      <p:sp>
        <p:nvSpPr>
          <p:cNvPr id="5" name="文字方塊 3"/>
          <p:cNvSpPr txBox="1">
            <a:spLocks noChangeArrowheads="1"/>
          </p:cNvSpPr>
          <p:nvPr/>
        </p:nvSpPr>
        <p:spPr bwMode="auto">
          <a:xfrm>
            <a:off x="7164388" y="2794000"/>
            <a:ext cx="1368425" cy="1008063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marL="180975" indent="-180975" fontAlgn="auto">
              <a:spcBef>
                <a:spcPts val="36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kumimoji="0" lang="zh-TW" altLang="en-US" sz="1200" kern="100" dirty="0">
                <a:latin typeface="+mn-lt"/>
                <a:ea typeface="+mn-ea"/>
                <a:cs typeface="Times New Roman"/>
              </a:rPr>
              <a:t>研究發展創新</a:t>
            </a:r>
            <a:endParaRPr kumimoji="0" lang="zh-TW" sz="1200" kern="100" dirty="0">
              <a:latin typeface="Calibri"/>
              <a:ea typeface="新細明體"/>
              <a:cs typeface="Times New Roman"/>
            </a:endParaRPr>
          </a:p>
          <a:p>
            <a:pPr marL="180975" indent="-180975" fontAlgn="auto">
              <a:spcBef>
                <a:spcPts val="36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kumimoji="0" lang="zh-TW" altLang="en-US" sz="1200" kern="100" dirty="0">
                <a:latin typeface="+mn-lt"/>
                <a:ea typeface="+mn-ea"/>
                <a:cs typeface="Times New Roman"/>
              </a:rPr>
              <a:t>理論實務整合</a:t>
            </a:r>
            <a:endParaRPr kumimoji="0" lang="zh-TW" sz="1200" kern="100" dirty="0">
              <a:latin typeface="Calibri"/>
              <a:ea typeface="新細明體"/>
              <a:cs typeface="Times New Roman"/>
            </a:endParaRPr>
          </a:p>
          <a:p>
            <a:pPr marL="180975" indent="-180975" fontAlgn="auto">
              <a:spcBef>
                <a:spcPts val="36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kumimoji="0" lang="zh-TW" altLang="en-US" sz="1200" kern="100" dirty="0">
                <a:latin typeface="+mn-lt"/>
                <a:ea typeface="+mn-ea"/>
                <a:cs typeface="Times New Roman"/>
              </a:rPr>
              <a:t>專業倫理涵養</a:t>
            </a:r>
            <a:endParaRPr kumimoji="0" lang="zh-TW" sz="1200" kern="100" dirty="0">
              <a:latin typeface="Calibri"/>
              <a:ea typeface="新細明體"/>
              <a:cs typeface="Times New Roman"/>
            </a:endParaRPr>
          </a:p>
          <a:p>
            <a:pPr marL="180975" indent="-180975" fontAlgn="auto">
              <a:spcBef>
                <a:spcPts val="36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kumimoji="0" lang="zh-TW" altLang="en-US" sz="1200" kern="100" dirty="0">
                <a:latin typeface="+mn-lt"/>
                <a:ea typeface="+mn-ea"/>
                <a:cs typeface="Times New Roman"/>
              </a:rPr>
              <a:t>國際視野提升</a:t>
            </a:r>
            <a:endParaRPr kumimoji="0" lang="zh-TW" sz="1200" kern="100" dirty="0">
              <a:latin typeface="Calibri"/>
              <a:ea typeface="新細明體"/>
              <a:cs typeface="Times New Roman"/>
            </a:endParaRPr>
          </a:p>
        </p:txBody>
      </p:sp>
      <p:graphicFrame>
        <p:nvGraphicFramePr>
          <p:cNvPr id="14359" name="Group 23"/>
          <p:cNvGraphicFramePr>
            <a:graphicFrameLocks noGrp="1"/>
          </p:cNvGraphicFramePr>
          <p:nvPr/>
        </p:nvGraphicFramePr>
        <p:xfrm>
          <a:off x="7235825" y="4868863"/>
          <a:ext cx="1296988" cy="1512887"/>
        </p:xfrm>
        <a:graphic>
          <a:graphicData uri="http://schemas.openxmlformats.org/drawingml/2006/table">
            <a:tbl>
              <a:tblPr/>
              <a:tblGrid>
                <a:gridCol w="1296988"/>
              </a:tblGrid>
              <a:tr h="2063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TW" alt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新細明體" charset="-120"/>
                        </a:rPr>
                        <a:t>樣本數</a:t>
                      </a:r>
                    </a:p>
                  </a:txBody>
                  <a:tcPr marL="90000" marR="90000" marT="5400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7DEE8"/>
                    </a:solidFill>
                  </a:tcPr>
                </a:tc>
              </a:tr>
              <a:tr h="2063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TW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新細明體" charset="-120"/>
                        </a:rPr>
                        <a:t>0</a:t>
                      </a:r>
                    </a:p>
                  </a:txBody>
                  <a:tcPr marL="90000" marR="90000" marT="5400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2063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TW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新細明體" charset="-120"/>
                        </a:rPr>
                        <a:t>4</a:t>
                      </a:r>
                    </a:p>
                  </a:txBody>
                  <a:tcPr marL="90000" marR="90000" marT="5400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063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TW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新細明體" charset="-120"/>
                        </a:rPr>
                        <a:t>3</a:t>
                      </a:r>
                    </a:p>
                  </a:txBody>
                  <a:tcPr marL="90000" marR="90000" marT="5400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063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TW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新細明體" charset="-120"/>
                        </a:rPr>
                        <a:t>0</a:t>
                      </a:r>
                    </a:p>
                  </a:txBody>
                  <a:tcPr marL="90000" marR="90000" marT="5400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063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TW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新細明體" charset="-120"/>
                        </a:rPr>
                        <a:t>0</a:t>
                      </a:r>
                    </a:p>
                  </a:txBody>
                  <a:tcPr marL="90000" marR="90000" marT="5400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46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TW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新細明體" charset="-120"/>
                        </a:rPr>
                        <a:t>2</a:t>
                      </a:r>
                    </a:p>
                  </a:txBody>
                  <a:tcPr marL="90000" marR="90000" marT="5400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458" name="Shape"/>
          <p:cNvGraphicFramePr>
            <a:graphicFrameLocks noGrp="1"/>
          </p:cNvGraphicFramePr>
          <p:nvPr/>
        </p:nvGraphicFramePr>
        <p:xfrm>
          <a:off x="684213" y="115888"/>
          <a:ext cx="6983412" cy="6481762"/>
        </p:xfrm>
        <a:graphic>
          <a:graphicData uri="http://schemas.openxmlformats.org/presentationml/2006/ole">
            <p:oleObj spid="_x0000_s19458" r:id="rId3" imgW="6986622" imgH="6480610" progId="Excel.Chart.8">
              <p:embed/>
            </p:oleObj>
          </a:graphicData>
        </a:graphic>
      </p:graphicFrame>
      <p:sp>
        <p:nvSpPr>
          <p:cNvPr id="10" name="文字方塊 3"/>
          <p:cNvSpPr txBox="1">
            <a:spLocks noChangeArrowheads="1"/>
          </p:cNvSpPr>
          <p:nvPr/>
        </p:nvSpPr>
        <p:spPr bwMode="auto">
          <a:xfrm>
            <a:off x="7656513" y="2924175"/>
            <a:ext cx="1296987" cy="100965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marL="180975" indent="-180975" fontAlgn="auto">
              <a:spcBef>
                <a:spcPts val="36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kumimoji="0" lang="zh-TW" altLang="en-US" sz="1200" kern="100" dirty="0">
                <a:latin typeface="+mn-lt"/>
                <a:ea typeface="+mn-ea"/>
                <a:cs typeface="Times New Roman"/>
              </a:rPr>
              <a:t>研究發展創新</a:t>
            </a:r>
            <a:endParaRPr kumimoji="0" lang="zh-TW" sz="1200" kern="100" dirty="0">
              <a:latin typeface="Calibri"/>
              <a:ea typeface="新細明體"/>
              <a:cs typeface="Times New Roman"/>
            </a:endParaRPr>
          </a:p>
          <a:p>
            <a:pPr marL="180975" indent="-180975" fontAlgn="auto">
              <a:spcBef>
                <a:spcPts val="36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kumimoji="0" lang="zh-TW" altLang="en-US" sz="1200" kern="100" dirty="0">
                <a:latin typeface="+mn-lt"/>
                <a:ea typeface="+mn-ea"/>
                <a:cs typeface="Times New Roman"/>
              </a:rPr>
              <a:t>理論實務整合</a:t>
            </a:r>
            <a:endParaRPr kumimoji="0" lang="zh-TW" sz="1200" kern="100" dirty="0">
              <a:latin typeface="Calibri"/>
              <a:ea typeface="新細明體"/>
              <a:cs typeface="Times New Roman"/>
            </a:endParaRPr>
          </a:p>
          <a:p>
            <a:pPr marL="180975" indent="-180975" fontAlgn="auto">
              <a:spcBef>
                <a:spcPts val="36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kumimoji="0" lang="zh-TW" altLang="en-US" sz="1200" kern="100" dirty="0">
                <a:latin typeface="+mn-lt"/>
                <a:ea typeface="+mn-ea"/>
                <a:cs typeface="Times New Roman"/>
              </a:rPr>
              <a:t>專業倫理涵養</a:t>
            </a:r>
            <a:endParaRPr kumimoji="0" lang="zh-TW" sz="1200" kern="100" dirty="0">
              <a:latin typeface="Calibri"/>
              <a:ea typeface="新細明體"/>
              <a:cs typeface="Times New Roman"/>
            </a:endParaRPr>
          </a:p>
          <a:p>
            <a:pPr marL="180975" indent="-180975" fontAlgn="auto">
              <a:spcBef>
                <a:spcPts val="36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kumimoji="0" lang="zh-TW" altLang="en-US" sz="1200" kern="100" dirty="0">
                <a:latin typeface="+mn-lt"/>
                <a:ea typeface="+mn-ea"/>
                <a:cs typeface="Times New Roman"/>
              </a:rPr>
              <a:t>國際視野提升</a:t>
            </a:r>
            <a:endParaRPr kumimoji="0" lang="zh-TW" sz="1200" kern="100" dirty="0">
              <a:latin typeface="Calibri"/>
              <a:ea typeface="新細明體"/>
              <a:cs typeface="Times New Roman"/>
            </a:endParaRPr>
          </a:p>
        </p:txBody>
      </p:sp>
      <p:graphicFrame>
        <p:nvGraphicFramePr>
          <p:cNvPr id="13334" name="Group 22"/>
          <p:cNvGraphicFramePr>
            <a:graphicFrameLocks noGrp="1"/>
          </p:cNvGraphicFramePr>
          <p:nvPr/>
        </p:nvGraphicFramePr>
        <p:xfrm>
          <a:off x="7667625" y="4797425"/>
          <a:ext cx="1296988" cy="1489075"/>
        </p:xfrm>
        <a:graphic>
          <a:graphicData uri="http://schemas.openxmlformats.org/drawingml/2006/table">
            <a:tbl>
              <a:tblPr/>
              <a:tblGrid>
                <a:gridCol w="1296988"/>
              </a:tblGrid>
              <a:tr h="2127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TW" alt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新細明體" charset="-120"/>
                        </a:rPr>
                        <a:t>樣本數</a:t>
                      </a:r>
                    </a:p>
                  </a:txBody>
                  <a:tcPr marL="90000" marR="90000" marT="5400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7DEE8"/>
                    </a:solidFill>
                  </a:tcPr>
                </a:tc>
              </a:tr>
              <a:tr h="2127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TW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新細明體" charset="-120"/>
                        </a:rPr>
                        <a:t>3</a:t>
                      </a:r>
                    </a:p>
                  </a:txBody>
                  <a:tcPr marL="90000" marR="90000" marT="5400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2127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TW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新細明體" charset="-120"/>
                        </a:rPr>
                        <a:t>9</a:t>
                      </a:r>
                    </a:p>
                  </a:txBody>
                  <a:tcPr marL="90000" marR="90000" marT="5400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27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TW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新細明體" charset="-120"/>
                        </a:rPr>
                        <a:t>14</a:t>
                      </a:r>
                    </a:p>
                  </a:txBody>
                  <a:tcPr marL="90000" marR="90000" marT="5400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27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TW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新細明體" charset="-120"/>
                        </a:rPr>
                        <a:t>0</a:t>
                      </a:r>
                    </a:p>
                  </a:txBody>
                  <a:tcPr marL="90000" marR="90000" marT="5400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27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TW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新細明體" charset="-120"/>
                        </a:rPr>
                        <a:t>0</a:t>
                      </a:r>
                    </a:p>
                  </a:txBody>
                  <a:tcPr marL="90000" marR="90000" marT="5400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27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TW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新細明體" charset="-120"/>
                        </a:rPr>
                        <a:t>10</a:t>
                      </a:r>
                    </a:p>
                  </a:txBody>
                  <a:tcPr marL="90000" marR="90000" marT="5400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361" name="Shape"/>
          <p:cNvGraphicFramePr>
            <a:graphicFrameLocks noGrp="1"/>
          </p:cNvGraphicFramePr>
          <p:nvPr/>
        </p:nvGraphicFramePr>
        <p:xfrm>
          <a:off x="684213" y="404813"/>
          <a:ext cx="6335712" cy="6048375"/>
        </p:xfrm>
        <a:graphic>
          <a:graphicData uri="http://schemas.openxmlformats.org/presentationml/2006/ole">
            <p:oleObj spid="_x0000_s15361" r:id="rId3" imgW="6340390" imgH="6053853" progId="Excel.Chart.8">
              <p:embed/>
            </p:oleObj>
          </a:graphicData>
        </a:graphic>
      </p:graphicFrame>
      <p:sp>
        <p:nvSpPr>
          <p:cNvPr id="3" name="文字方塊 3"/>
          <p:cNvSpPr txBox="1">
            <a:spLocks noChangeArrowheads="1"/>
          </p:cNvSpPr>
          <p:nvPr/>
        </p:nvSpPr>
        <p:spPr bwMode="auto">
          <a:xfrm>
            <a:off x="7164388" y="2924175"/>
            <a:ext cx="1295400" cy="100965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marL="180975" indent="-180975" fontAlgn="auto">
              <a:spcBef>
                <a:spcPts val="36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kumimoji="0" lang="zh-TW" altLang="en-US" sz="1200" kern="100" dirty="0">
                <a:latin typeface="+mn-lt"/>
                <a:ea typeface="+mn-ea"/>
                <a:cs typeface="Times New Roman"/>
              </a:rPr>
              <a:t>研究發展創新</a:t>
            </a:r>
            <a:endParaRPr kumimoji="0" lang="zh-TW" sz="1200" kern="100" dirty="0">
              <a:latin typeface="Calibri"/>
              <a:ea typeface="新細明體"/>
              <a:cs typeface="Times New Roman"/>
            </a:endParaRPr>
          </a:p>
          <a:p>
            <a:pPr marL="180975" indent="-180975" fontAlgn="auto">
              <a:spcBef>
                <a:spcPts val="36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kumimoji="0" lang="zh-TW" altLang="en-US" sz="1200" kern="100" dirty="0">
                <a:latin typeface="+mn-lt"/>
                <a:ea typeface="+mn-ea"/>
                <a:cs typeface="Times New Roman"/>
              </a:rPr>
              <a:t>理論實務整合</a:t>
            </a:r>
            <a:endParaRPr kumimoji="0" lang="zh-TW" sz="1200" kern="100" dirty="0">
              <a:latin typeface="Calibri"/>
              <a:ea typeface="新細明體"/>
              <a:cs typeface="Times New Roman"/>
            </a:endParaRPr>
          </a:p>
          <a:p>
            <a:pPr marL="180975" indent="-180975" fontAlgn="auto">
              <a:spcBef>
                <a:spcPts val="36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kumimoji="0" lang="zh-TW" altLang="en-US" sz="1200" kern="100" dirty="0">
                <a:latin typeface="+mn-lt"/>
                <a:ea typeface="+mn-ea"/>
                <a:cs typeface="Times New Roman"/>
              </a:rPr>
              <a:t>專業倫理涵養</a:t>
            </a:r>
            <a:endParaRPr kumimoji="0" lang="zh-TW" sz="1200" kern="100" dirty="0">
              <a:latin typeface="Calibri"/>
              <a:ea typeface="新細明體"/>
              <a:cs typeface="Times New Roman"/>
            </a:endParaRPr>
          </a:p>
          <a:p>
            <a:pPr marL="180975" indent="-180975" fontAlgn="auto">
              <a:spcBef>
                <a:spcPts val="36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kumimoji="0" lang="zh-TW" altLang="en-US" sz="1200" kern="100" dirty="0">
                <a:latin typeface="+mn-lt"/>
                <a:ea typeface="+mn-ea"/>
                <a:cs typeface="Times New Roman"/>
              </a:rPr>
              <a:t>國際視野提升</a:t>
            </a:r>
            <a:endParaRPr kumimoji="0" lang="zh-TW" sz="1200" kern="100" dirty="0">
              <a:latin typeface="Calibri"/>
              <a:ea typeface="新細明體"/>
              <a:cs typeface="Times New Roman"/>
            </a:endParaRPr>
          </a:p>
        </p:txBody>
      </p:sp>
      <p:graphicFrame>
        <p:nvGraphicFramePr>
          <p:cNvPr id="15382" name="Group 22"/>
          <p:cNvGraphicFramePr>
            <a:graphicFrameLocks noGrp="1"/>
          </p:cNvGraphicFramePr>
          <p:nvPr/>
        </p:nvGraphicFramePr>
        <p:xfrm>
          <a:off x="7164388" y="4941888"/>
          <a:ext cx="1295400" cy="1444625"/>
        </p:xfrm>
        <a:graphic>
          <a:graphicData uri="http://schemas.openxmlformats.org/drawingml/2006/table">
            <a:tbl>
              <a:tblPr/>
              <a:tblGrid>
                <a:gridCol w="1295400"/>
              </a:tblGrid>
              <a:tr h="2063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TW" alt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新細明體" charset="-120"/>
                        </a:rPr>
                        <a:t>樣本數</a:t>
                      </a:r>
                    </a:p>
                  </a:txBody>
                  <a:tcPr marL="90000" marR="90000" marT="5400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7DEE8"/>
                    </a:solidFill>
                  </a:tcPr>
                </a:tc>
              </a:tr>
              <a:tr h="2063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TW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新細明體" charset="-120"/>
                        </a:rPr>
                        <a:t>0</a:t>
                      </a:r>
                    </a:p>
                  </a:txBody>
                  <a:tcPr marL="90000" marR="90000" marT="5400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2063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TW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新細明體" charset="-120"/>
                        </a:rPr>
                        <a:t>3</a:t>
                      </a:r>
                    </a:p>
                  </a:txBody>
                  <a:tcPr marL="90000" marR="90000" marT="5400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063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TW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新細明體" charset="-120"/>
                        </a:rPr>
                        <a:t>5</a:t>
                      </a:r>
                    </a:p>
                  </a:txBody>
                  <a:tcPr marL="90000" marR="90000" marT="5400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063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TW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新細明體" charset="-120"/>
                        </a:rPr>
                        <a:t>0</a:t>
                      </a:r>
                    </a:p>
                  </a:txBody>
                  <a:tcPr marL="90000" marR="90000" marT="5400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063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TW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新細明體" charset="-120"/>
                        </a:rPr>
                        <a:t>0</a:t>
                      </a:r>
                    </a:p>
                  </a:txBody>
                  <a:tcPr marL="90000" marR="90000" marT="5400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063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TW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新細明體" charset="-120"/>
                        </a:rPr>
                        <a:t>0</a:t>
                      </a:r>
                    </a:p>
                  </a:txBody>
                  <a:tcPr marL="90000" marR="90000" marT="5400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385" name="Shape"/>
          <p:cNvGraphicFramePr>
            <a:graphicFrameLocks noGrp="1"/>
          </p:cNvGraphicFramePr>
          <p:nvPr/>
        </p:nvGraphicFramePr>
        <p:xfrm>
          <a:off x="684213" y="765175"/>
          <a:ext cx="6480175" cy="5688013"/>
        </p:xfrm>
        <a:graphic>
          <a:graphicData uri="http://schemas.openxmlformats.org/presentationml/2006/ole">
            <p:oleObj spid="_x0000_s16385" r:id="rId3" imgW="6480610" imgH="5694157" progId="Excel.Chart.8">
              <p:embed/>
            </p:oleObj>
          </a:graphicData>
        </a:graphic>
      </p:graphicFrame>
      <p:sp>
        <p:nvSpPr>
          <p:cNvPr id="3" name="文字方塊 3"/>
          <p:cNvSpPr txBox="1">
            <a:spLocks noChangeArrowheads="1"/>
          </p:cNvSpPr>
          <p:nvPr/>
        </p:nvSpPr>
        <p:spPr bwMode="auto">
          <a:xfrm>
            <a:off x="7164388" y="2708275"/>
            <a:ext cx="1800225" cy="1152525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marL="180975" indent="-180975" fontAlgn="auto">
              <a:spcBef>
                <a:spcPts val="36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kumimoji="0" lang="zh-TW" altLang="en-US" sz="1200" kern="100" dirty="0">
                <a:latin typeface="+mn-lt"/>
                <a:ea typeface="+mn-ea"/>
                <a:cs typeface="Times New Roman"/>
              </a:rPr>
              <a:t>全人教育、倫理涵養</a:t>
            </a:r>
            <a:endParaRPr kumimoji="0" lang="zh-TW" sz="1200" kern="100" dirty="0">
              <a:latin typeface="Calibri"/>
              <a:ea typeface="新細明體"/>
              <a:cs typeface="Times New Roman"/>
            </a:endParaRPr>
          </a:p>
          <a:p>
            <a:pPr marL="180975" indent="-180975" fontAlgn="auto">
              <a:spcBef>
                <a:spcPts val="36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kumimoji="0" lang="zh-TW" altLang="en-US" sz="1200" kern="100" dirty="0">
                <a:latin typeface="+mn-lt"/>
                <a:ea typeface="+mn-ea"/>
                <a:cs typeface="Times New Roman"/>
              </a:rPr>
              <a:t>理論紮根、實務訓練</a:t>
            </a:r>
            <a:endParaRPr kumimoji="0" lang="zh-TW" sz="1200" kern="100" dirty="0">
              <a:latin typeface="Calibri"/>
              <a:ea typeface="新細明體"/>
              <a:cs typeface="Times New Roman"/>
            </a:endParaRPr>
          </a:p>
          <a:p>
            <a:pPr marL="180975" indent="-180975" fontAlgn="auto">
              <a:spcBef>
                <a:spcPts val="36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kumimoji="0" lang="zh-TW" altLang="en-US" sz="1200" kern="100" dirty="0">
                <a:latin typeface="+mn-lt"/>
                <a:ea typeface="+mn-ea"/>
                <a:cs typeface="Times New Roman"/>
              </a:rPr>
              <a:t>團隊合作、跨域整合</a:t>
            </a:r>
            <a:endParaRPr kumimoji="0" lang="zh-TW" sz="1200" kern="100" dirty="0">
              <a:latin typeface="Calibri"/>
              <a:ea typeface="新細明體"/>
              <a:cs typeface="Times New Roman"/>
            </a:endParaRPr>
          </a:p>
          <a:p>
            <a:pPr marL="180975" indent="-180975" fontAlgn="auto">
              <a:spcBef>
                <a:spcPts val="36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kumimoji="0" lang="zh-TW" altLang="en-US" sz="1200" kern="100" dirty="0">
                <a:latin typeface="+mn-lt"/>
                <a:ea typeface="+mn-ea"/>
                <a:cs typeface="Times New Roman"/>
              </a:rPr>
              <a:t>社會關懷、國際接軌</a:t>
            </a:r>
            <a:endParaRPr kumimoji="0" lang="zh-TW" sz="1200" kern="100" dirty="0">
              <a:latin typeface="Calibri"/>
              <a:ea typeface="新細明體"/>
              <a:cs typeface="Times New Roman"/>
            </a:endParaRPr>
          </a:p>
        </p:txBody>
      </p:sp>
      <p:graphicFrame>
        <p:nvGraphicFramePr>
          <p:cNvPr id="16407" name="Group 23"/>
          <p:cNvGraphicFramePr>
            <a:graphicFrameLocks noGrp="1"/>
          </p:cNvGraphicFramePr>
          <p:nvPr/>
        </p:nvGraphicFramePr>
        <p:xfrm>
          <a:off x="7235825" y="4868863"/>
          <a:ext cx="1657350" cy="1492250"/>
        </p:xfrm>
        <a:graphic>
          <a:graphicData uri="http://schemas.openxmlformats.org/drawingml/2006/table">
            <a:tbl>
              <a:tblPr/>
              <a:tblGrid>
                <a:gridCol w="1657350"/>
              </a:tblGrid>
              <a:tr h="2063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TW" alt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新細明體" charset="-120"/>
                        </a:rPr>
                        <a:t>樣本數</a:t>
                      </a:r>
                    </a:p>
                  </a:txBody>
                  <a:tcPr marL="90000" marR="90000" marT="5400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7DEE8"/>
                    </a:solidFill>
                  </a:tcPr>
                </a:tc>
              </a:tr>
              <a:tr h="2063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TW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新細明體" charset="-120"/>
                        </a:rPr>
                        <a:t>0</a:t>
                      </a:r>
                    </a:p>
                  </a:txBody>
                  <a:tcPr marL="90000" marR="90000" marT="5400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2063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TW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新細明體" charset="-120"/>
                        </a:rPr>
                        <a:t>0</a:t>
                      </a:r>
                    </a:p>
                  </a:txBody>
                  <a:tcPr marL="90000" marR="90000" marT="5400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063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TW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新細明體" charset="-120"/>
                        </a:rPr>
                        <a:t>12</a:t>
                      </a:r>
                    </a:p>
                  </a:txBody>
                  <a:tcPr marL="90000" marR="90000" marT="5400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40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TW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新細明體" charset="-120"/>
                        </a:rPr>
                        <a:t>0</a:t>
                      </a:r>
                    </a:p>
                  </a:txBody>
                  <a:tcPr marL="90000" marR="90000" marT="5400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063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TW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新細明體" charset="-120"/>
                        </a:rPr>
                        <a:t>5</a:t>
                      </a:r>
                    </a:p>
                  </a:txBody>
                  <a:tcPr marL="90000" marR="90000" marT="5400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063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TW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新細明體" charset="-120"/>
                        </a:rPr>
                        <a:t>6</a:t>
                      </a:r>
                    </a:p>
                  </a:txBody>
                  <a:tcPr marL="90000" marR="90000" marT="5400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409" name="Shape"/>
          <p:cNvGraphicFramePr>
            <a:graphicFrameLocks noGrp="1"/>
          </p:cNvGraphicFramePr>
          <p:nvPr/>
        </p:nvGraphicFramePr>
        <p:xfrm>
          <a:off x="684213" y="549275"/>
          <a:ext cx="6408737" cy="5903913"/>
        </p:xfrm>
        <a:graphic>
          <a:graphicData uri="http://schemas.openxmlformats.org/presentationml/2006/ole">
            <p:oleObj spid="_x0000_s17409" r:id="rId3" imgW="6407451" imgH="5907536" progId="Excel.Chart.8">
              <p:embed/>
            </p:oleObj>
          </a:graphicData>
        </a:graphic>
      </p:graphicFrame>
      <p:sp>
        <p:nvSpPr>
          <p:cNvPr id="3" name="文字方塊 3"/>
          <p:cNvSpPr txBox="1">
            <a:spLocks noChangeArrowheads="1"/>
          </p:cNvSpPr>
          <p:nvPr/>
        </p:nvSpPr>
        <p:spPr bwMode="auto">
          <a:xfrm>
            <a:off x="7164388" y="2924175"/>
            <a:ext cx="1295400" cy="100965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marL="180975" indent="-180975" fontAlgn="auto">
              <a:spcBef>
                <a:spcPts val="36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kumimoji="0" lang="zh-TW" altLang="en-US" sz="1200" kern="100" dirty="0">
                <a:latin typeface="+mn-lt"/>
                <a:ea typeface="+mn-ea"/>
                <a:cs typeface="Times New Roman"/>
              </a:rPr>
              <a:t>研究發展創新</a:t>
            </a:r>
            <a:endParaRPr kumimoji="0" lang="zh-TW" sz="1200" kern="100" dirty="0">
              <a:latin typeface="Calibri"/>
              <a:ea typeface="新細明體"/>
              <a:cs typeface="Times New Roman"/>
            </a:endParaRPr>
          </a:p>
          <a:p>
            <a:pPr marL="180975" indent="-180975" fontAlgn="auto">
              <a:spcBef>
                <a:spcPts val="36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kumimoji="0" lang="zh-TW" altLang="en-US" sz="1200" kern="100" dirty="0">
                <a:latin typeface="+mn-lt"/>
                <a:ea typeface="+mn-ea"/>
                <a:cs typeface="Times New Roman"/>
              </a:rPr>
              <a:t>理論實務整合</a:t>
            </a:r>
            <a:endParaRPr kumimoji="0" lang="zh-TW" sz="1200" kern="100" dirty="0">
              <a:latin typeface="Calibri"/>
              <a:ea typeface="新細明體"/>
              <a:cs typeface="Times New Roman"/>
            </a:endParaRPr>
          </a:p>
          <a:p>
            <a:pPr marL="180975" indent="-180975" fontAlgn="auto">
              <a:spcBef>
                <a:spcPts val="36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kumimoji="0" lang="zh-TW" altLang="en-US" sz="1200" kern="100" dirty="0">
                <a:latin typeface="+mn-lt"/>
                <a:ea typeface="+mn-ea"/>
                <a:cs typeface="Times New Roman"/>
              </a:rPr>
              <a:t>專業倫理涵養</a:t>
            </a:r>
            <a:endParaRPr kumimoji="0" lang="zh-TW" sz="1200" kern="100" dirty="0">
              <a:latin typeface="Calibri"/>
              <a:ea typeface="新細明體"/>
              <a:cs typeface="Times New Roman"/>
            </a:endParaRPr>
          </a:p>
          <a:p>
            <a:pPr marL="180975" indent="-180975" fontAlgn="auto">
              <a:spcBef>
                <a:spcPts val="36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kumimoji="0" lang="zh-TW" altLang="en-US" sz="1200" kern="100" dirty="0">
                <a:latin typeface="+mn-lt"/>
                <a:ea typeface="+mn-ea"/>
                <a:cs typeface="Times New Roman"/>
              </a:rPr>
              <a:t>國際視野提升</a:t>
            </a:r>
            <a:endParaRPr kumimoji="0" lang="zh-TW" sz="1200" kern="100" dirty="0">
              <a:latin typeface="Calibri"/>
              <a:ea typeface="新細明體"/>
              <a:cs typeface="Times New Roman"/>
            </a:endParaRPr>
          </a:p>
        </p:txBody>
      </p:sp>
      <p:graphicFrame>
        <p:nvGraphicFramePr>
          <p:cNvPr id="17430" name="Group 22"/>
          <p:cNvGraphicFramePr>
            <a:graphicFrameLocks noGrp="1"/>
          </p:cNvGraphicFramePr>
          <p:nvPr/>
        </p:nvGraphicFramePr>
        <p:xfrm>
          <a:off x="7164388" y="4941888"/>
          <a:ext cx="1295400" cy="1444625"/>
        </p:xfrm>
        <a:graphic>
          <a:graphicData uri="http://schemas.openxmlformats.org/drawingml/2006/table">
            <a:tbl>
              <a:tblPr/>
              <a:tblGrid>
                <a:gridCol w="1295400"/>
              </a:tblGrid>
              <a:tr h="2063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TW" alt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新細明體" charset="-120"/>
                        </a:rPr>
                        <a:t>樣本數</a:t>
                      </a:r>
                    </a:p>
                  </a:txBody>
                  <a:tcPr marL="90000" marR="90000" marT="5400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7DEE8"/>
                    </a:solidFill>
                  </a:tcPr>
                </a:tc>
              </a:tr>
              <a:tr h="2063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TW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新細明體" charset="-120"/>
                        </a:rPr>
                        <a:t>0</a:t>
                      </a:r>
                    </a:p>
                  </a:txBody>
                  <a:tcPr marL="90000" marR="90000" marT="5400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2063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TW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新細明體" charset="-120"/>
                        </a:rPr>
                        <a:t>0</a:t>
                      </a:r>
                    </a:p>
                  </a:txBody>
                  <a:tcPr marL="90000" marR="90000" marT="5400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063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TW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新細明體" charset="-120"/>
                        </a:rPr>
                        <a:t>14</a:t>
                      </a:r>
                    </a:p>
                  </a:txBody>
                  <a:tcPr marL="90000" marR="90000" marT="5400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063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TW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新細明體" charset="-120"/>
                        </a:rPr>
                        <a:t>0</a:t>
                      </a:r>
                    </a:p>
                  </a:txBody>
                  <a:tcPr marL="90000" marR="90000" marT="5400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063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TW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新細明體" charset="-120"/>
                        </a:rPr>
                        <a:t>2</a:t>
                      </a:r>
                    </a:p>
                  </a:txBody>
                  <a:tcPr marL="90000" marR="90000" marT="5400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063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TW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新細明體" charset="-120"/>
                        </a:rPr>
                        <a:t>3</a:t>
                      </a:r>
                    </a:p>
                  </a:txBody>
                  <a:tcPr marL="90000" marR="90000" marT="5400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68</TotalTime>
  <Words>214</Words>
  <Application>Microsoft Office PowerPoint</Application>
  <PresentationFormat>如螢幕大小 (4:3)</PresentationFormat>
  <Paragraphs>66</Paragraphs>
  <Slides>6</Slides>
  <Notes>0</Notes>
  <HiddenSlides>0</HiddenSlides>
  <MMClips>0</MMClips>
  <ScaleCrop>false</ScaleCrop>
  <HeadingPairs>
    <vt:vector size="8" baseType="variant">
      <vt:variant>
        <vt:lpstr>使用字型</vt:lpstr>
      </vt:variant>
      <vt:variant>
        <vt:i4>4</vt:i4>
      </vt:variant>
      <vt:variant>
        <vt:lpstr>簡報設計範本</vt:lpstr>
      </vt:variant>
      <vt:variant>
        <vt:i4>1</vt:i4>
      </vt:variant>
      <vt:variant>
        <vt:lpstr>內嵌 OLE 伺服程式</vt:lpstr>
      </vt:variant>
      <vt:variant>
        <vt:i4>1</vt:i4>
      </vt:variant>
      <vt:variant>
        <vt:lpstr>投影片標題</vt:lpstr>
      </vt:variant>
      <vt:variant>
        <vt:i4>6</vt:i4>
      </vt:variant>
    </vt:vector>
  </HeadingPairs>
  <TitlesOfParts>
    <vt:vector size="12" baseType="lpstr">
      <vt:lpstr>Arial</vt:lpstr>
      <vt:lpstr>新細明體</vt:lpstr>
      <vt:lpstr>Calibri</vt:lpstr>
      <vt:lpstr>Times New Roman</vt:lpstr>
      <vt:lpstr>Office 佈景主題</vt:lpstr>
      <vt:lpstr>Microsoft Excel 圖表</vt:lpstr>
      <vt:lpstr>投影片 1</vt:lpstr>
      <vt:lpstr>投影片 2</vt:lpstr>
      <vt:lpstr>投影片 3</vt:lpstr>
      <vt:lpstr>投影片 4</vt:lpstr>
      <vt:lpstr>投影片 5</vt:lpstr>
      <vt:lpstr>投影片 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VB85M</dc:creator>
  <cp:lastModifiedBy>昭純</cp:lastModifiedBy>
  <cp:revision>6</cp:revision>
  <dcterms:created xsi:type="dcterms:W3CDTF">2018-10-09T03:08:41Z</dcterms:created>
  <dcterms:modified xsi:type="dcterms:W3CDTF">2018-10-11T03:27:28Z</dcterms:modified>
</cp:coreProperties>
</file>