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002" name="Group 2"/>
          <p:cNvGrpSpPr>
            <a:grpSpLocks/>
          </p:cNvGrpSpPr>
          <p:nvPr/>
        </p:nvGrpSpPr>
        <p:grpSpPr bwMode="auto">
          <a:xfrm>
            <a:off x="152400" y="2286000"/>
            <a:ext cx="1463675" cy="2182813"/>
            <a:chOff x="96" y="1440"/>
            <a:chExt cx="922" cy="1375"/>
          </a:xfrm>
        </p:grpSpPr>
        <p:grpSp>
          <p:nvGrpSpPr>
            <p:cNvPr id="128003" name="Group 3"/>
            <p:cNvGrpSpPr>
              <a:grpSpLocks/>
            </p:cNvGrpSpPr>
            <p:nvPr/>
          </p:nvGrpSpPr>
          <p:grpSpPr bwMode="auto">
            <a:xfrm>
              <a:off x="96" y="1440"/>
              <a:ext cx="913" cy="1375"/>
              <a:chOff x="96" y="1440"/>
              <a:chExt cx="913" cy="1375"/>
            </a:xfrm>
          </p:grpSpPr>
          <p:sp>
            <p:nvSpPr>
              <p:cNvPr id="128004" name="Freeform 4"/>
              <p:cNvSpPr>
                <a:spLocks/>
              </p:cNvSpPr>
              <p:nvPr/>
            </p:nvSpPr>
            <p:spPr bwMode="ltGray">
              <a:xfrm>
                <a:off x="181" y="1574"/>
                <a:ext cx="742" cy="1110"/>
              </a:xfrm>
              <a:custGeom>
                <a:avLst/>
                <a:gdLst>
                  <a:gd name="T0" fmla="*/ 370 w 742"/>
                  <a:gd name="T1" fmla="*/ 0 h 1110"/>
                  <a:gd name="T2" fmla="*/ 0 w 742"/>
                  <a:gd name="T3" fmla="*/ 554 h 1110"/>
                  <a:gd name="T4" fmla="*/ 370 w 742"/>
                  <a:gd name="T5" fmla="*/ 1109 h 1110"/>
                  <a:gd name="T6" fmla="*/ 741 w 742"/>
                  <a:gd name="T7" fmla="*/ 554 h 1110"/>
                  <a:gd name="T8" fmla="*/ 370 w 742"/>
                  <a:gd name="T9" fmla="*/ 0 h 1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42" h="1110">
                    <a:moveTo>
                      <a:pt x="370" y="0"/>
                    </a:moveTo>
                    <a:lnTo>
                      <a:pt x="0" y="554"/>
                    </a:lnTo>
                    <a:lnTo>
                      <a:pt x="370" y="1109"/>
                    </a:lnTo>
                    <a:lnTo>
                      <a:pt x="741" y="554"/>
                    </a:lnTo>
                    <a:lnTo>
                      <a:pt x="370" y="0"/>
                    </a:lnTo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grpSp>
            <p:nvGrpSpPr>
              <p:cNvPr id="128005" name="Group 5"/>
              <p:cNvGrpSpPr>
                <a:grpSpLocks/>
              </p:cNvGrpSpPr>
              <p:nvPr/>
            </p:nvGrpSpPr>
            <p:grpSpPr bwMode="auto">
              <a:xfrm>
                <a:off x="96" y="1440"/>
                <a:ext cx="913" cy="688"/>
                <a:chOff x="96" y="1440"/>
                <a:chExt cx="913" cy="688"/>
              </a:xfrm>
            </p:grpSpPr>
            <p:sp>
              <p:nvSpPr>
                <p:cNvPr id="128006" name="Freeform 6"/>
                <p:cNvSpPr>
                  <a:spLocks/>
                </p:cNvSpPr>
                <p:nvPr/>
              </p:nvSpPr>
              <p:spPr bwMode="ltGray">
                <a:xfrm>
                  <a:off x="552" y="1440"/>
                  <a:ext cx="457" cy="688"/>
                </a:xfrm>
                <a:custGeom>
                  <a:avLst/>
                  <a:gdLst>
                    <a:gd name="T0" fmla="*/ 0 w 457"/>
                    <a:gd name="T1" fmla="*/ 136 h 688"/>
                    <a:gd name="T2" fmla="*/ 0 w 457"/>
                    <a:gd name="T3" fmla="*/ 0 h 688"/>
                    <a:gd name="T4" fmla="*/ 456 w 457"/>
                    <a:gd name="T5" fmla="*/ 687 h 688"/>
                    <a:gd name="T6" fmla="*/ 365 w 457"/>
                    <a:gd name="T7" fmla="*/ 687 h 688"/>
                    <a:gd name="T8" fmla="*/ 0 w 457"/>
                    <a:gd name="T9" fmla="*/ 136 h 6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7" h="688">
                      <a:moveTo>
                        <a:pt x="0" y="136"/>
                      </a:moveTo>
                      <a:lnTo>
                        <a:pt x="0" y="0"/>
                      </a:lnTo>
                      <a:lnTo>
                        <a:pt x="456" y="687"/>
                      </a:lnTo>
                      <a:lnTo>
                        <a:pt x="365" y="687"/>
                      </a:lnTo>
                      <a:lnTo>
                        <a:pt x="0" y="136"/>
                      </a:lnTo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128007" name="Freeform 7"/>
                <p:cNvSpPr>
                  <a:spLocks/>
                </p:cNvSpPr>
                <p:nvPr/>
              </p:nvSpPr>
              <p:spPr bwMode="ltGray">
                <a:xfrm>
                  <a:off x="96" y="1440"/>
                  <a:ext cx="457" cy="688"/>
                </a:xfrm>
                <a:custGeom>
                  <a:avLst/>
                  <a:gdLst>
                    <a:gd name="T0" fmla="*/ 456 w 457"/>
                    <a:gd name="T1" fmla="*/ 0 h 688"/>
                    <a:gd name="T2" fmla="*/ 456 w 457"/>
                    <a:gd name="T3" fmla="*/ 136 h 688"/>
                    <a:gd name="T4" fmla="*/ 90 w 457"/>
                    <a:gd name="T5" fmla="*/ 687 h 688"/>
                    <a:gd name="T6" fmla="*/ 0 w 457"/>
                    <a:gd name="T7" fmla="*/ 687 h 688"/>
                    <a:gd name="T8" fmla="*/ 456 w 457"/>
                    <a:gd name="T9" fmla="*/ 0 h 6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7" h="688">
                      <a:moveTo>
                        <a:pt x="456" y="0"/>
                      </a:moveTo>
                      <a:lnTo>
                        <a:pt x="456" y="136"/>
                      </a:lnTo>
                      <a:lnTo>
                        <a:pt x="90" y="687"/>
                      </a:lnTo>
                      <a:lnTo>
                        <a:pt x="0" y="687"/>
                      </a:lnTo>
                      <a:lnTo>
                        <a:pt x="456" y="0"/>
                      </a:lnTo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128008" name="Group 8"/>
              <p:cNvGrpSpPr>
                <a:grpSpLocks/>
              </p:cNvGrpSpPr>
              <p:nvPr/>
            </p:nvGrpSpPr>
            <p:grpSpPr bwMode="auto">
              <a:xfrm>
                <a:off x="96" y="2127"/>
                <a:ext cx="913" cy="688"/>
                <a:chOff x="96" y="2127"/>
                <a:chExt cx="913" cy="688"/>
              </a:xfrm>
            </p:grpSpPr>
            <p:sp>
              <p:nvSpPr>
                <p:cNvPr id="128009" name="Freeform 9"/>
                <p:cNvSpPr>
                  <a:spLocks/>
                </p:cNvSpPr>
                <p:nvPr/>
              </p:nvSpPr>
              <p:spPr bwMode="ltGray">
                <a:xfrm>
                  <a:off x="552" y="2127"/>
                  <a:ext cx="457" cy="688"/>
                </a:xfrm>
                <a:custGeom>
                  <a:avLst/>
                  <a:gdLst>
                    <a:gd name="T0" fmla="*/ 365 w 457"/>
                    <a:gd name="T1" fmla="*/ 0 h 688"/>
                    <a:gd name="T2" fmla="*/ 456 w 457"/>
                    <a:gd name="T3" fmla="*/ 0 h 688"/>
                    <a:gd name="T4" fmla="*/ 0 w 457"/>
                    <a:gd name="T5" fmla="*/ 687 h 688"/>
                    <a:gd name="T6" fmla="*/ 0 w 457"/>
                    <a:gd name="T7" fmla="*/ 550 h 688"/>
                    <a:gd name="T8" fmla="*/ 365 w 457"/>
                    <a:gd name="T9" fmla="*/ 0 h 6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7" h="688">
                      <a:moveTo>
                        <a:pt x="365" y="0"/>
                      </a:moveTo>
                      <a:lnTo>
                        <a:pt x="456" y="0"/>
                      </a:lnTo>
                      <a:lnTo>
                        <a:pt x="0" y="687"/>
                      </a:lnTo>
                      <a:lnTo>
                        <a:pt x="0" y="550"/>
                      </a:lnTo>
                      <a:lnTo>
                        <a:pt x="365" y="0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128010" name="Freeform 10"/>
                <p:cNvSpPr>
                  <a:spLocks/>
                </p:cNvSpPr>
                <p:nvPr/>
              </p:nvSpPr>
              <p:spPr bwMode="ltGray">
                <a:xfrm>
                  <a:off x="96" y="2127"/>
                  <a:ext cx="457" cy="688"/>
                </a:xfrm>
                <a:custGeom>
                  <a:avLst/>
                  <a:gdLst>
                    <a:gd name="T0" fmla="*/ 90 w 457"/>
                    <a:gd name="T1" fmla="*/ 0 h 688"/>
                    <a:gd name="T2" fmla="*/ 456 w 457"/>
                    <a:gd name="T3" fmla="*/ 550 h 688"/>
                    <a:gd name="T4" fmla="*/ 456 w 457"/>
                    <a:gd name="T5" fmla="*/ 687 h 688"/>
                    <a:gd name="T6" fmla="*/ 0 w 457"/>
                    <a:gd name="T7" fmla="*/ 0 h 688"/>
                    <a:gd name="T8" fmla="*/ 90 w 457"/>
                    <a:gd name="T9" fmla="*/ 0 h 6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7" h="688">
                      <a:moveTo>
                        <a:pt x="90" y="0"/>
                      </a:moveTo>
                      <a:lnTo>
                        <a:pt x="456" y="550"/>
                      </a:lnTo>
                      <a:lnTo>
                        <a:pt x="456" y="687"/>
                      </a:lnTo>
                      <a:lnTo>
                        <a:pt x="0" y="0"/>
                      </a:lnTo>
                      <a:lnTo>
                        <a:pt x="90" y="0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</p:grpSp>
        </p:grpSp>
        <p:grpSp>
          <p:nvGrpSpPr>
            <p:cNvPr id="128011" name="Group 11"/>
            <p:cNvGrpSpPr>
              <a:grpSpLocks/>
            </p:cNvGrpSpPr>
            <p:nvPr/>
          </p:nvGrpSpPr>
          <p:grpSpPr bwMode="auto">
            <a:xfrm>
              <a:off x="493" y="1555"/>
              <a:ext cx="525" cy="480"/>
              <a:chOff x="493" y="1555"/>
              <a:chExt cx="525" cy="480"/>
            </a:xfrm>
          </p:grpSpPr>
          <p:sp>
            <p:nvSpPr>
              <p:cNvPr id="128012" name="Freeform 12"/>
              <p:cNvSpPr>
                <a:spLocks/>
              </p:cNvSpPr>
              <p:nvPr/>
            </p:nvSpPr>
            <p:spPr bwMode="gray">
              <a:xfrm>
                <a:off x="493" y="1555"/>
                <a:ext cx="525" cy="480"/>
              </a:xfrm>
              <a:custGeom>
                <a:avLst/>
                <a:gdLst>
                  <a:gd name="T0" fmla="*/ 225 w 525"/>
                  <a:gd name="T1" fmla="*/ 217 h 480"/>
                  <a:gd name="T2" fmla="*/ 133 w 525"/>
                  <a:gd name="T3" fmla="*/ 0 h 480"/>
                  <a:gd name="T4" fmla="*/ 263 w 525"/>
                  <a:gd name="T5" fmla="*/ 193 h 480"/>
                  <a:gd name="T6" fmla="*/ 393 w 525"/>
                  <a:gd name="T7" fmla="*/ 0 h 480"/>
                  <a:gd name="T8" fmla="*/ 299 w 525"/>
                  <a:gd name="T9" fmla="*/ 217 h 480"/>
                  <a:gd name="T10" fmla="*/ 524 w 525"/>
                  <a:gd name="T11" fmla="*/ 240 h 480"/>
                  <a:gd name="T12" fmla="*/ 298 w 525"/>
                  <a:gd name="T13" fmla="*/ 262 h 480"/>
                  <a:gd name="T14" fmla="*/ 393 w 525"/>
                  <a:gd name="T15" fmla="*/ 479 h 480"/>
                  <a:gd name="T16" fmla="*/ 263 w 525"/>
                  <a:gd name="T17" fmla="*/ 286 h 480"/>
                  <a:gd name="T18" fmla="*/ 133 w 525"/>
                  <a:gd name="T19" fmla="*/ 479 h 480"/>
                  <a:gd name="T20" fmla="*/ 224 w 525"/>
                  <a:gd name="T21" fmla="*/ 263 h 480"/>
                  <a:gd name="T22" fmla="*/ 0 w 525"/>
                  <a:gd name="T23" fmla="*/ 240 h 480"/>
                  <a:gd name="T24" fmla="*/ 225 w 525"/>
                  <a:gd name="T25" fmla="*/ 217 h 4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25" h="480">
                    <a:moveTo>
                      <a:pt x="225" y="217"/>
                    </a:moveTo>
                    <a:lnTo>
                      <a:pt x="133" y="0"/>
                    </a:lnTo>
                    <a:lnTo>
                      <a:pt x="263" y="193"/>
                    </a:lnTo>
                    <a:lnTo>
                      <a:pt x="393" y="0"/>
                    </a:lnTo>
                    <a:lnTo>
                      <a:pt x="299" y="217"/>
                    </a:lnTo>
                    <a:lnTo>
                      <a:pt x="524" y="240"/>
                    </a:lnTo>
                    <a:lnTo>
                      <a:pt x="298" y="262"/>
                    </a:lnTo>
                    <a:lnTo>
                      <a:pt x="393" y="479"/>
                    </a:lnTo>
                    <a:lnTo>
                      <a:pt x="263" y="286"/>
                    </a:lnTo>
                    <a:lnTo>
                      <a:pt x="133" y="479"/>
                    </a:lnTo>
                    <a:lnTo>
                      <a:pt x="224" y="263"/>
                    </a:lnTo>
                    <a:lnTo>
                      <a:pt x="0" y="240"/>
                    </a:lnTo>
                    <a:lnTo>
                      <a:pt x="225" y="217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28013" name="Freeform 13"/>
              <p:cNvSpPr>
                <a:spLocks/>
              </p:cNvSpPr>
              <p:nvPr/>
            </p:nvSpPr>
            <p:spPr bwMode="gray">
              <a:xfrm>
                <a:off x="565" y="1620"/>
                <a:ext cx="382" cy="350"/>
              </a:xfrm>
              <a:custGeom>
                <a:avLst/>
                <a:gdLst>
                  <a:gd name="T0" fmla="*/ 153 w 382"/>
                  <a:gd name="T1" fmla="*/ 153 h 350"/>
                  <a:gd name="T2" fmla="*/ 95 w 382"/>
                  <a:gd name="T3" fmla="*/ 0 h 350"/>
                  <a:gd name="T4" fmla="*/ 191 w 382"/>
                  <a:gd name="T5" fmla="*/ 128 h 350"/>
                  <a:gd name="T6" fmla="*/ 284 w 382"/>
                  <a:gd name="T7" fmla="*/ 0 h 350"/>
                  <a:gd name="T8" fmla="*/ 227 w 382"/>
                  <a:gd name="T9" fmla="*/ 153 h 350"/>
                  <a:gd name="T10" fmla="*/ 381 w 382"/>
                  <a:gd name="T11" fmla="*/ 175 h 350"/>
                  <a:gd name="T12" fmla="*/ 226 w 382"/>
                  <a:gd name="T13" fmla="*/ 196 h 350"/>
                  <a:gd name="T14" fmla="*/ 284 w 382"/>
                  <a:gd name="T15" fmla="*/ 349 h 350"/>
                  <a:gd name="T16" fmla="*/ 191 w 382"/>
                  <a:gd name="T17" fmla="*/ 221 h 350"/>
                  <a:gd name="T18" fmla="*/ 95 w 382"/>
                  <a:gd name="T19" fmla="*/ 349 h 350"/>
                  <a:gd name="T20" fmla="*/ 152 w 382"/>
                  <a:gd name="T21" fmla="*/ 198 h 350"/>
                  <a:gd name="T22" fmla="*/ 0 w 382"/>
                  <a:gd name="T23" fmla="*/ 175 h 350"/>
                  <a:gd name="T24" fmla="*/ 153 w 382"/>
                  <a:gd name="T25" fmla="*/ 153 h 3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82" h="350">
                    <a:moveTo>
                      <a:pt x="153" y="153"/>
                    </a:moveTo>
                    <a:lnTo>
                      <a:pt x="95" y="0"/>
                    </a:lnTo>
                    <a:lnTo>
                      <a:pt x="191" y="128"/>
                    </a:lnTo>
                    <a:lnTo>
                      <a:pt x="284" y="0"/>
                    </a:lnTo>
                    <a:lnTo>
                      <a:pt x="227" y="153"/>
                    </a:lnTo>
                    <a:lnTo>
                      <a:pt x="381" y="175"/>
                    </a:lnTo>
                    <a:lnTo>
                      <a:pt x="226" y="196"/>
                    </a:lnTo>
                    <a:lnTo>
                      <a:pt x="284" y="349"/>
                    </a:lnTo>
                    <a:lnTo>
                      <a:pt x="191" y="221"/>
                    </a:lnTo>
                    <a:lnTo>
                      <a:pt x="95" y="349"/>
                    </a:lnTo>
                    <a:lnTo>
                      <a:pt x="152" y="198"/>
                    </a:lnTo>
                    <a:lnTo>
                      <a:pt x="0" y="175"/>
                    </a:lnTo>
                    <a:lnTo>
                      <a:pt x="153" y="153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chemeClr val="folHlink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28014" name="Freeform 14"/>
              <p:cNvSpPr>
                <a:spLocks/>
              </p:cNvSpPr>
              <p:nvPr/>
            </p:nvSpPr>
            <p:spPr bwMode="gray">
              <a:xfrm>
                <a:off x="621" y="1629"/>
                <a:ext cx="270" cy="332"/>
              </a:xfrm>
              <a:custGeom>
                <a:avLst/>
                <a:gdLst>
                  <a:gd name="T0" fmla="*/ 0 w 270"/>
                  <a:gd name="T1" fmla="*/ 84 h 332"/>
                  <a:gd name="T2" fmla="*/ 122 w 270"/>
                  <a:gd name="T3" fmla="*/ 143 h 332"/>
                  <a:gd name="T4" fmla="*/ 135 w 270"/>
                  <a:gd name="T5" fmla="*/ 0 h 332"/>
                  <a:gd name="T6" fmla="*/ 147 w 270"/>
                  <a:gd name="T7" fmla="*/ 143 h 332"/>
                  <a:gd name="T8" fmla="*/ 268 w 270"/>
                  <a:gd name="T9" fmla="*/ 82 h 332"/>
                  <a:gd name="T10" fmla="*/ 159 w 270"/>
                  <a:gd name="T11" fmla="*/ 166 h 332"/>
                  <a:gd name="T12" fmla="*/ 269 w 270"/>
                  <a:gd name="T13" fmla="*/ 249 h 332"/>
                  <a:gd name="T14" fmla="*/ 147 w 270"/>
                  <a:gd name="T15" fmla="*/ 189 h 332"/>
                  <a:gd name="T16" fmla="*/ 135 w 270"/>
                  <a:gd name="T17" fmla="*/ 331 h 332"/>
                  <a:gd name="T18" fmla="*/ 122 w 270"/>
                  <a:gd name="T19" fmla="*/ 189 h 332"/>
                  <a:gd name="T20" fmla="*/ 0 w 270"/>
                  <a:gd name="T21" fmla="*/ 249 h 332"/>
                  <a:gd name="T22" fmla="*/ 110 w 270"/>
                  <a:gd name="T23" fmla="*/ 166 h 332"/>
                  <a:gd name="T24" fmla="*/ 0 w 270"/>
                  <a:gd name="T25" fmla="*/ 84 h 3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70" h="332">
                    <a:moveTo>
                      <a:pt x="0" y="84"/>
                    </a:moveTo>
                    <a:lnTo>
                      <a:pt x="122" y="143"/>
                    </a:lnTo>
                    <a:lnTo>
                      <a:pt x="135" y="0"/>
                    </a:lnTo>
                    <a:lnTo>
                      <a:pt x="147" y="143"/>
                    </a:lnTo>
                    <a:lnTo>
                      <a:pt x="268" y="82"/>
                    </a:lnTo>
                    <a:lnTo>
                      <a:pt x="159" y="166"/>
                    </a:lnTo>
                    <a:lnTo>
                      <a:pt x="269" y="249"/>
                    </a:lnTo>
                    <a:lnTo>
                      <a:pt x="147" y="189"/>
                    </a:lnTo>
                    <a:lnTo>
                      <a:pt x="135" y="331"/>
                    </a:lnTo>
                    <a:lnTo>
                      <a:pt x="122" y="189"/>
                    </a:lnTo>
                    <a:lnTo>
                      <a:pt x="0" y="249"/>
                    </a:lnTo>
                    <a:lnTo>
                      <a:pt x="110" y="166"/>
                    </a:lnTo>
                    <a:lnTo>
                      <a:pt x="0" y="84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28015" name="Freeform 15"/>
              <p:cNvSpPr>
                <a:spLocks/>
              </p:cNvSpPr>
              <p:nvPr/>
            </p:nvSpPr>
            <p:spPr bwMode="gray">
              <a:xfrm>
                <a:off x="722" y="1752"/>
                <a:ext cx="68" cy="85"/>
              </a:xfrm>
              <a:custGeom>
                <a:avLst/>
                <a:gdLst>
                  <a:gd name="T0" fmla="*/ 0 w 68"/>
                  <a:gd name="T1" fmla="*/ 20 h 85"/>
                  <a:gd name="T2" fmla="*/ 27 w 68"/>
                  <a:gd name="T3" fmla="*/ 30 h 85"/>
                  <a:gd name="T4" fmla="*/ 33 w 68"/>
                  <a:gd name="T5" fmla="*/ 0 h 85"/>
                  <a:gd name="T6" fmla="*/ 39 w 68"/>
                  <a:gd name="T7" fmla="*/ 30 h 85"/>
                  <a:gd name="T8" fmla="*/ 67 w 68"/>
                  <a:gd name="T9" fmla="*/ 20 h 85"/>
                  <a:gd name="T10" fmla="*/ 45 w 68"/>
                  <a:gd name="T11" fmla="*/ 42 h 85"/>
                  <a:gd name="T12" fmla="*/ 67 w 68"/>
                  <a:gd name="T13" fmla="*/ 62 h 85"/>
                  <a:gd name="T14" fmla="*/ 39 w 68"/>
                  <a:gd name="T15" fmla="*/ 52 h 85"/>
                  <a:gd name="T16" fmla="*/ 33 w 68"/>
                  <a:gd name="T17" fmla="*/ 84 h 85"/>
                  <a:gd name="T18" fmla="*/ 27 w 68"/>
                  <a:gd name="T19" fmla="*/ 52 h 85"/>
                  <a:gd name="T20" fmla="*/ 0 w 68"/>
                  <a:gd name="T21" fmla="*/ 62 h 85"/>
                  <a:gd name="T22" fmla="*/ 21 w 68"/>
                  <a:gd name="T23" fmla="*/ 42 h 85"/>
                  <a:gd name="T24" fmla="*/ 0 w 68"/>
                  <a:gd name="T25" fmla="*/ 20 h 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8" h="85">
                    <a:moveTo>
                      <a:pt x="0" y="20"/>
                    </a:moveTo>
                    <a:lnTo>
                      <a:pt x="27" y="30"/>
                    </a:lnTo>
                    <a:lnTo>
                      <a:pt x="33" y="0"/>
                    </a:lnTo>
                    <a:lnTo>
                      <a:pt x="39" y="30"/>
                    </a:lnTo>
                    <a:lnTo>
                      <a:pt x="67" y="20"/>
                    </a:lnTo>
                    <a:lnTo>
                      <a:pt x="45" y="42"/>
                    </a:lnTo>
                    <a:lnTo>
                      <a:pt x="67" y="62"/>
                    </a:lnTo>
                    <a:lnTo>
                      <a:pt x="39" y="52"/>
                    </a:lnTo>
                    <a:lnTo>
                      <a:pt x="33" y="84"/>
                    </a:lnTo>
                    <a:lnTo>
                      <a:pt x="27" y="52"/>
                    </a:lnTo>
                    <a:lnTo>
                      <a:pt x="0" y="62"/>
                    </a:lnTo>
                    <a:lnTo>
                      <a:pt x="21" y="42"/>
                    </a:lnTo>
                    <a:lnTo>
                      <a:pt x="0" y="20"/>
                    </a:lnTo>
                  </a:path>
                </a:pathLst>
              </a:custGeom>
              <a:solidFill>
                <a:srgbClr val="F9F9F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</p:grpSp>
      <p:sp>
        <p:nvSpPr>
          <p:cNvPr id="12801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370013" y="2133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 altLang="en-US" noProof="0" smtClean="0"/>
              <a:t>按一下以編輯母片標題樣式</a:t>
            </a:r>
          </a:p>
        </p:txBody>
      </p:sp>
      <p:sp>
        <p:nvSpPr>
          <p:cNvPr id="12801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4114800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 b="1">
                <a:solidFill>
                  <a:srgbClr val="000099"/>
                </a:solidFill>
              </a:defRPr>
            </a:lvl1pPr>
          </a:lstStyle>
          <a:p>
            <a:pPr lvl="0"/>
            <a:r>
              <a:rPr lang="zh-TW" altLang="en-US" noProof="0" smtClean="0"/>
              <a:t>按一下以編輯母片副標題樣式</a:t>
            </a:r>
          </a:p>
        </p:txBody>
      </p:sp>
      <p:sp>
        <p:nvSpPr>
          <p:cNvPr id="128018" name="Rectangle 18"/>
          <p:cNvSpPr>
            <a:spLocks noGrp="1" noChangeArrowheads="1"/>
          </p:cNvSpPr>
          <p:nvPr>
            <p:ph type="dt" sz="quarter" idx="2"/>
          </p:nvPr>
        </p:nvSpPr>
        <p:spPr>
          <a:xfrm>
            <a:off x="1227138" y="6334125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fld id="{5BBEAD13-0566-4C6C-97E7-55F17F24B09F}" type="datetimeFigureOut">
              <a:rPr lang="zh-TW" altLang="en-US" smtClean="0"/>
              <a:t>2017/4/6</a:t>
            </a:fld>
            <a:endParaRPr lang="zh-TW" altLang="en-US"/>
          </a:p>
        </p:txBody>
      </p:sp>
      <p:sp>
        <p:nvSpPr>
          <p:cNvPr id="128019" name="Rectangle 19"/>
          <p:cNvSpPr>
            <a:spLocks noGrp="1" noChangeArrowheads="1"/>
          </p:cNvSpPr>
          <p:nvPr>
            <p:ph type="ftr" sz="quarter" idx="3"/>
          </p:nvPr>
        </p:nvSpPr>
        <p:spPr>
          <a:xfrm>
            <a:off x="3665538" y="6334125"/>
            <a:ext cx="2895600" cy="381000"/>
          </a:xfrm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128020" name="Rectangle 2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94538" y="6334125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8021" name="WordArt 21"/>
          <p:cNvSpPr>
            <a:spLocks noChangeArrowheads="1" noChangeShapeType="1" noTextEdit="1"/>
          </p:cNvSpPr>
          <p:nvPr/>
        </p:nvSpPr>
        <p:spPr bwMode="auto">
          <a:xfrm>
            <a:off x="406400" y="3435350"/>
            <a:ext cx="917575" cy="5302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spcFirstLastPara="1" wrap="none" fromWordArt="1">
            <a:prstTxWarp prst="textCircle">
              <a:avLst>
                <a:gd name="adj" fmla="val 10834674"/>
              </a:avLst>
            </a:prstTxWarp>
          </a:bodyPr>
          <a:lstStyle/>
          <a:p>
            <a:pPr algn="ctr"/>
            <a:r>
              <a:rPr lang="en-US" altLang="zh-TW" sz="1200" b="1" kern="10">
                <a:solidFill>
                  <a:srgbClr val="000080">
                    <a:alpha val="49001"/>
                  </a:srgbClr>
                </a:solidFill>
                <a:effectLst>
                  <a:outerShdw dist="53882" dir="2700000" algn="ctr" rotWithShape="0">
                    <a:srgbClr val="C0C0C0"/>
                  </a:outerShdw>
                </a:effectLst>
                <a:latin typeface="Times New Roman"/>
                <a:cs typeface="Times New Roman"/>
              </a:rPr>
              <a:t>ENCL   FJU  </a:t>
            </a:r>
            <a:endParaRPr lang="zh-TW" altLang="en-US" sz="1200" b="1" kern="10">
              <a:solidFill>
                <a:srgbClr val="000080">
                  <a:alpha val="49001"/>
                </a:srgbClr>
              </a:solidFill>
              <a:effectLst>
                <a:outerShdw dist="53882" dir="2700000" algn="ctr" rotWithShape="0">
                  <a:srgbClr val="C0C0C0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128023" name="Picture 23" descr="BD21332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8500" y="3603625"/>
            <a:ext cx="6035675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BEAD13-0566-4C6C-97E7-55F17F24B09F}" type="datetimeFigureOut">
              <a:rPr lang="zh-TW" altLang="en-US" smtClean="0"/>
              <a:t>2017/4/6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7551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94475" y="476250"/>
            <a:ext cx="2022475" cy="56197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527050" y="476250"/>
            <a:ext cx="5915025" cy="56197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BEAD13-0566-4C6C-97E7-55F17F24B09F}" type="datetimeFigureOut">
              <a:rPr lang="zh-TW" altLang="en-US" smtClean="0"/>
              <a:t>2017/4/6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098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BEAD13-0566-4C6C-97E7-55F17F24B09F}" type="datetimeFigureOut">
              <a:rPr lang="zh-TW" altLang="en-US" smtClean="0"/>
              <a:t>2017/4/6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8442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BEAD13-0566-4C6C-97E7-55F17F24B09F}" type="datetimeFigureOut">
              <a:rPr lang="zh-TW" altLang="en-US" smtClean="0"/>
              <a:t>2017/4/6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8265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27050" y="1981200"/>
            <a:ext cx="39687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9687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BEAD13-0566-4C6C-97E7-55F17F24B09F}" type="datetimeFigureOut">
              <a:rPr lang="zh-TW" altLang="en-US" smtClean="0"/>
              <a:t>2017/4/6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6820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BEAD13-0566-4C6C-97E7-55F17F24B09F}" type="datetimeFigureOut">
              <a:rPr lang="zh-TW" altLang="en-US" smtClean="0"/>
              <a:t>2017/4/6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6226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BEAD13-0566-4C6C-97E7-55F17F24B09F}" type="datetimeFigureOut">
              <a:rPr lang="zh-TW" altLang="en-US" smtClean="0"/>
              <a:t>2017/4/6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8421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BEAD13-0566-4C6C-97E7-55F17F24B09F}" type="datetimeFigureOut">
              <a:rPr lang="zh-TW" altLang="en-US" smtClean="0"/>
              <a:t>2017/4/6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11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BEAD13-0566-4C6C-97E7-55F17F24B09F}" type="datetimeFigureOut">
              <a:rPr lang="zh-TW" altLang="en-US" smtClean="0"/>
              <a:t>2017/4/6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3774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BEAD13-0566-4C6C-97E7-55F17F24B09F}" type="datetimeFigureOut">
              <a:rPr lang="zh-TW" altLang="en-US" smtClean="0"/>
              <a:t>2017/4/6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6873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978" name="Group 2"/>
          <p:cNvGrpSpPr>
            <a:grpSpLocks/>
          </p:cNvGrpSpPr>
          <p:nvPr/>
        </p:nvGrpSpPr>
        <p:grpSpPr bwMode="auto">
          <a:xfrm>
            <a:off x="533400" y="304800"/>
            <a:ext cx="1260475" cy="1601788"/>
            <a:chOff x="128" y="174"/>
            <a:chExt cx="794" cy="1009"/>
          </a:xfrm>
        </p:grpSpPr>
        <p:grpSp>
          <p:nvGrpSpPr>
            <p:cNvPr id="126979" name="Group 3"/>
            <p:cNvGrpSpPr>
              <a:grpSpLocks/>
            </p:cNvGrpSpPr>
            <p:nvPr/>
          </p:nvGrpSpPr>
          <p:grpSpPr bwMode="auto">
            <a:xfrm>
              <a:off x="128" y="174"/>
              <a:ext cx="737" cy="1009"/>
              <a:chOff x="128" y="174"/>
              <a:chExt cx="737" cy="1009"/>
            </a:xfrm>
          </p:grpSpPr>
          <p:sp>
            <p:nvSpPr>
              <p:cNvPr id="126980" name="Freeform 4"/>
              <p:cNvSpPr>
                <a:spLocks/>
              </p:cNvSpPr>
              <p:nvPr/>
            </p:nvSpPr>
            <p:spPr bwMode="ltGray">
              <a:xfrm>
                <a:off x="197" y="272"/>
                <a:ext cx="599" cy="815"/>
              </a:xfrm>
              <a:custGeom>
                <a:avLst/>
                <a:gdLst>
                  <a:gd name="T0" fmla="*/ 299 w 599"/>
                  <a:gd name="T1" fmla="*/ 0 h 815"/>
                  <a:gd name="T2" fmla="*/ 0 w 599"/>
                  <a:gd name="T3" fmla="*/ 407 h 815"/>
                  <a:gd name="T4" fmla="*/ 299 w 599"/>
                  <a:gd name="T5" fmla="*/ 814 h 815"/>
                  <a:gd name="T6" fmla="*/ 598 w 599"/>
                  <a:gd name="T7" fmla="*/ 407 h 815"/>
                  <a:gd name="T8" fmla="*/ 299 w 599"/>
                  <a:gd name="T9" fmla="*/ 0 h 8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99" h="815">
                    <a:moveTo>
                      <a:pt x="299" y="0"/>
                    </a:moveTo>
                    <a:lnTo>
                      <a:pt x="0" y="407"/>
                    </a:lnTo>
                    <a:lnTo>
                      <a:pt x="299" y="814"/>
                    </a:lnTo>
                    <a:lnTo>
                      <a:pt x="598" y="407"/>
                    </a:lnTo>
                    <a:lnTo>
                      <a:pt x="299" y="0"/>
                    </a:lnTo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grpSp>
            <p:nvGrpSpPr>
              <p:cNvPr id="126981" name="Group 5"/>
              <p:cNvGrpSpPr>
                <a:grpSpLocks/>
              </p:cNvGrpSpPr>
              <p:nvPr/>
            </p:nvGrpSpPr>
            <p:grpSpPr bwMode="auto">
              <a:xfrm>
                <a:off x="128" y="174"/>
                <a:ext cx="737" cy="505"/>
                <a:chOff x="128" y="174"/>
                <a:chExt cx="737" cy="505"/>
              </a:xfrm>
            </p:grpSpPr>
            <p:sp>
              <p:nvSpPr>
                <p:cNvPr id="126982" name="Freeform 6"/>
                <p:cNvSpPr>
                  <a:spLocks/>
                </p:cNvSpPr>
                <p:nvPr/>
              </p:nvSpPr>
              <p:spPr bwMode="ltGray">
                <a:xfrm>
                  <a:off x="496" y="174"/>
                  <a:ext cx="369" cy="505"/>
                </a:xfrm>
                <a:custGeom>
                  <a:avLst/>
                  <a:gdLst>
                    <a:gd name="T0" fmla="*/ 0 w 369"/>
                    <a:gd name="T1" fmla="*/ 100 h 505"/>
                    <a:gd name="T2" fmla="*/ 0 w 369"/>
                    <a:gd name="T3" fmla="*/ 0 h 505"/>
                    <a:gd name="T4" fmla="*/ 368 w 369"/>
                    <a:gd name="T5" fmla="*/ 504 h 505"/>
                    <a:gd name="T6" fmla="*/ 295 w 369"/>
                    <a:gd name="T7" fmla="*/ 504 h 505"/>
                    <a:gd name="T8" fmla="*/ 0 w 369"/>
                    <a:gd name="T9" fmla="*/ 100 h 50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9" h="505">
                      <a:moveTo>
                        <a:pt x="0" y="100"/>
                      </a:moveTo>
                      <a:lnTo>
                        <a:pt x="0" y="0"/>
                      </a:lnTo>
                      <a:lnTo>
                        <a:pt x="368" y="504"/>
                      </a:lnTo>
                      <a:lnTo>
                        <a:pt x="295" y="504"/>
                      </a:lnTo>
                      <a:lnTo>
                        <a:pt x="0" y="100"/>
                      </a:lnTo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126983" name="Freeform 7"/>
                <p:cNvSpPr>
                  <a:spLocks/>
                </p:cNvSpPr>
                <p:nvPr/>
              </p:nvSpPr>
              <p:spPr bwMode="ltGray">
                <a:xfrm>
                  <a:off x="128" y="174"/>
                  <a:ext cx="369" cy="505"/>
                </a:xfrm>
                <a:custGeom>
                  <a:avLst/>
                  <a:gdLst>
                    <a:gd name="T0" fmla="*/ 368 w 369"/>
                    <a:gd name="T1" fmla="*/ 0 h 505"/>
                    <a:gd name="T2" fmla="*/ 368 w 369"/>
                    <a:gd name="T3" fmla="*/ 100 h 505"/>
                    <a:gd name="T4" fmla="*/ 73 w 369"/>
                    <a:gd name="T5" fmla="*/ 504 h 505"/>
                    <a:gd name="T6" fmla="*/ 0 w 369"/>
                    <a:gd name="T7" fmla="*/ 504 h 505"/>
                    <a:gd name="T8" fmla="*/ 368 w 369"/>
                    <a:gd name="T9" fmla="*/ 0 h 50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9" h="505">
                      <a:moveTo>
                        <a:pt x="368" y="0"/>
                      </a:moveTo>
                      <a:lnTo>
                        <a:pt x="368" y="100"/>
                      </a:lnTo>
                      <a:lnTo>
                        <a:pt x="73" y="504"/>
                      </a:lnTo>
                      <a:lnTo>
                        <a:pt x="0" y="504"/>
                      </a:lnTo>
                      <a:lnTo>
                        <a:pt x="368" y="0"/>
                      </a:lnTo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</p:grpSp>
          <p:grpSp>
            <p:nvGrpSpPr>
              <p:cNvPr id="126984" name="Group 8"/>
              <p:cNvGrpSpPr>
                <a:grpSpLocks/>
              </p:cNvGrpSpPr>
              <p:nvPr/>
            </p:nvGrpSpPr>
            <p:grpSpPr bwMode="auto">
              <a:xfrm>
                <a:off x="128" y="678"/>
                <a:ext cx="737" cy="505"/>
                <a:chOff x="128" y="678"/>
                <a:chExt cx="737" cy="505"/>
              </a:xfrm>
            </p:grpSpPr>
            <p:sp>
              <p:nvSpPr>
                <p:cNvPr id="126985" name="Freeform 9"/>
                <p:cNvSpPr>
                  <a:spLocks/>
                </p:cNvSpPr>
                <p:nvPr/>
              </p:nvSpPr>
              <p:spPr bwMode="ltGray">
                <a:xfrm>
                  <a:off x="496" y="678"/>
                  <a:ext cx="369" cy="505"/>
                </a:xfrm>
                <a:custGeom>
                  <a:avLst/>
                  <a:gdLst>
                    <a:gd name="T0" fmla="*/ 295 w 369"/>
                    <a:gd name="T1" fmla="*/ 0 h 505"/>
                    <a:gd name="T2" fmla="*/ 368 w 369"/>
                    <a:gd name="T3" fmla="*/ 0 h 505"/>
                    <a:gd name="T4" fmla="*/ 0 w 369"/>
                    <a:gd name="T5" fmla="*/ 504 h 505"/>
                    <a:gd name="T6" fmla="*/ 0 w 369"/>
                    <a:gd name="T7" fmla="*/ 404 h 505"/>
                    <a:gd name="T8" fmla="*/ 295 w 369"/>
                    <a:gd name="T9" fmla="*/ 0 h 50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9" h="505">
                      <a:moveTo>
                        <a:pt x="295" y="0"/>
                      </a:moveTo>
                      <a:lnTo>
                        <a:pt x="368" y="0"/>
                      </a:lnTo>
                      <a:lnTo>
                        <a:pt x="0" y="504"/>
                      </a:lnTo>
                      <a:lnTo>
                        <a:pt x="0" y="404"/>
                      </a:lnTo>
                      <a:lnTo>
                        <a:pt x="295" y="0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126986" name="Freeform 10"/>
                <p:cNvSpPr>
                  <a:spLocks/>
                </p:cNvSpPr>
                <p:nvPr/>
              </p:nvSpPr>
              <p:spPr bwMode="ltGray">
                <a:xfrm>
                  <a:off x="128" y="678"/>
                  <a:ext cx="369" cy="505"/>
                </a:xfrm>
                <a:custGeom>
                  <a:avLst/>
                  <a:gdLst>
                    <a:gd name="T0" fmla="*/ 73 w 369"/>
                    <a:gd name="T1" fmla="*/ 0 h 505"/>
                    <a:gd name="T2" fmla="*/ 368 w 369"/>
                    <a:gd name="T3" fmla="*/ 404 h 505"/>
                    <a:gd name="T4" fmla="*/ 368 w 369"/>
                    <a:gd name="T5" fmla="*/ 504 h 505"/>
                    <a:gd name="T6" fmla="*/ 0 w 369"/>
                    <a:gd name="T7" fmla="*/ 0 h 505"/>
                    <a:gd name="T8" fmla="*/ 73 w 369"/>
                    <a:gd name="T9" fmla="*/ 0 h 50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9" h="505">
                      <a:moveTo>
                        <a:pt x="73" y="0"/>
                      </a:moveTo>
                      <a:lnTo>
                        <a:pt x="368" y="404"/>
                      </a:lnTo>
                      <a:lnTo>
                        <a:pt x="368" y="504"/>
                      </a:lnTo>
                      <a:lnTo>
                        <a:pt x="0" y="0"/>
                      </a:lnTo>
                      <a:lnTo>
                        <a:pt x="73" y="0"/>
                      </a:lnTo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</p:grpSp>
        </p:grpSp>
        <p:grpSp>
          <p:nvGrpSpPr>
            <p:cNvPr id="126987" name="Group 11"/>
            <p:cNvGrpSpPr>
              <a:grpSpLocks/>
            </p:cNvGrpSpPr>
            <p:nvPr/>
          </p:nvGrpSpPr>
          <p:grpSpPr bwMode="auto">
            <a:xfrm>
              <a:off x="397" y="211"/>
              <a:ext cx="525" cy="480"/>
              <a:chOff x="397" y="211"/>
              <a:chExt cx="525" cy="480"/>
            </a:xfrm>
          </p:grpSpPr>
          <p:sp>
            <p:nvSpPr>
              <p:cNvPr id="126988" name="Freeform 12"/>
              <p:cNvSpPr>
                <a:spLocks/>
              </p:cNvSpPr>
              <p:nvPr/>
            </p:nvSpPr>
            <p:spPr bwMode="gray">
              <a:xfrm>
                <a:off x="397" y="211"/>
                <a:ext cx="525" cy="480"/>
              </a:xfrm>
              <a:custGeom>
                <a:avLst/>
                <a:gdLst>
                  <a:gd name="T0" fmla="*/ 225 w 525"/>
                  <a:gd name="T1" fmla="*/ 217 h 480"/>
                  <a:gd name="T2" fmla="*/ 133 w 525"/>
                  <a:gd name="T3" fmla="*/ 0 h 480"/>
                  <a:gd name="T4" fmla="*/ 263 w 525"/>
                  <a:gd name="T5" fmla="*/ 193 h 480"/>
                  <a:gd name="T6" fmla="*/ 393 w 525"/>
                  <a:gd name="T7" fmla="*/ 0 h 480"/>
                  <a:gd name="T8" fmla="*/ 299 w 525"/>
                  <a:gd name="T9" fmla="*/ 217 h 480"/>
                  <a:gd name="T10" fmla="*/ 524 w 525"/>
                  <a:gd name="T11" fmla="*/ 240 h 480"/>
                  <a:gd name="T12" fmla="*/ 298 w 525"/>
                  <a:gd name="T13" fmla="*/ 262 h 480"/>
                  <a:gd name="T14" fmla="*/ 393 w 525"/>
                  <a:gd name="T15" fmla="*/ 479 h 480"/>
                  <a:gd name="T16" fmla="*/ 263 w 525"/>
                  <a:gd name="T17" fmla="*/ 286 h 480"/>
                  <a:gd name="T18" fmla="*/ 133 w 525"/>
                  <a:gd name="T19" fmla="*/ 479 h 480"/>
                  <a:gd name="T20" fmla="*/ 224 w 525"/>
                  <a:gd name="T21" fmla="*/ 263 h 480"/>
                  <a:gd name="T22" fmla="*/ 0 w 525"/>
                  <a:gd name="T23" fmla="*/ 240 h 480"/>
                  <a:gd name="T24" fmla="*/ 225 w 525"/>
                  <a:gd name="T25" fmla="*/ 217 h 4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25" h="480">
                    <a:moveTo>
                      <a:pt x="225" y="217"/>
                    </a:moveTo>
                    <a:lnTo>
                      <a:pt x="133" y="0"/>
                    </a:lnTo>
                    <a:lnTo>
                      <a:pt x="263" y="193"/>
                    </a:lnTo>
                    <a:lnTo>
                      <a:pt x="393" y="0"/>
                    </a:lnTo>
                    <a:lnTo>
                      <a:pt x="299" y="217"/>
                    </a:lnTo>
                    <a:lnTo>
                      <a:pt x="524" y="240"/>
                    </a:lnTo>
                    <a:lnTo>
                      <a:pt x="298" y="262"/>
                    </a:lnTo>
                    <a:lnTo>
                      <a:pt x="393" y="479"/>
                    </a:lnTo>
                    <a:lnTo>
                      <a:pt x="263" y="286"/>
                    </a:lnTo>
                    <a:lnTo>
                      <a:pt x="133" y="479"/>
                    </a:lnTo>
                    <a:lnTo>
                      <a:pt x="224" y="263"/>
                    </a:lnTo>
                    <a:lnTo>
                      <a:pt x="0" y="240"/>
                    </a:lnTo>
                    <a:lnTo>
                      <a:pt x="225" y="217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26989" name="Freeform 13"/>
              <p:cNvSpPr>
                <a:spLocks/>
              </p:cNvSpPr>
              <p:nvPr/>
            </p:nvSpPr>
            <p:spPr bwMode="gray">
              <a:xfrm>
                <a:off x="469" y="276"/>
                <a:ext cx="382" cy="350"/>
              </a:xfrm>
              <a:custGeom>
                <a:avLst/>
                <a:gdLst>
                  <a:gd name="T0" fmla="*/ 153 w 382"/>
                  <a:gd name="T1" fmla="*/ 153 h 350"/>
                  <a:gd name="T2" fmla="*/ 95 w 382"/>
                  <a:gd name="T3" fmla="*/ 0 h 350"/>
                  <a:gd name="T4" fmla="*/ 191 w 382"/>
                  <a:gd name="T5" fmla="*/ 128 h 350"/>
                  <a:gd name="T6" fmla="*/ 284 w 382"/>
                  <a:gd name="T7" fmla="*/ 0 h 350"/>
                  <a:gd name="T8" fmla="*/ 227 w 382"/>
                  <a:gd name="T9" fmla="*/ 153 h 350"/>
                  <a:gd name="T10" fmla="*/ 381 w 382"/>
                  <a:gd name="T11" fmla="*/ 175 h 350"/>
                  <a:gd name="T12" fmla="*/ 226 w 382"/>
                  <a:gd name="T13" fmla="*/ 196 h 350"/>
                  <a:gd name="T14" fmla="*/ 284 w 382"/>
                  <a:gd name="T15" fmla="*/ 349 h 350"/>
                  <a:gd name="T16" fmla="*/ 191 w 382"/>
                  <a:gd name="T17" fmla="*/ 221 h 350"/>
                  <a:gd name="T18" fmla="*/ 95 w 382"/>
                  <a:gd name="T19" fmla="*/ 349 h 350"/>
                  <a:gd name="T20" fmla="*/ 152 w 382"/>
                  <a:gd name="T21" fmla="*/ 198 h 350"/>
                  <a:gd name="T22" fmla="*/ 0 w 382"/>
                  <a:gd name="T23" fmla="*/ 175 h 350"/>
                  <a:gd name="T24" fmla="*/ 153 w 382"/>
                  <a:gd name="T25" fmla="*/ 153 h 3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82" h="350">
                    <a:moveTo>
                      <a:pt x="153" y="153"/>
                    </a:moveTo>
                    <a:lnTo>
                      <a:pt x="95" y="0"/>
                    </a:lnTo>
                    <a:lnTo>
                      <a:pt x="191" y="128"/>
                    </a:lnTo>
                    <a:lnTo>
                      <a:pt x="284" y="0"/>
                    </a:lnTo>
                    <a:lnTo>
                      <a:pt x="227" y="153"/>
                    </a:lnTo>
                    <a:lnTo>
                      <a:pt x="381" y="175"/>
                    </a:lnTo>
                    <a:lnTo>
                      <a:pt x="226" y="196"/>
                    </a:lnTo>
                    <a:lnTo>
                      <a:pt x="284" y="349"/>
                    </a:lnTo>
                    <a:lnTo>
                      <a:pt x="191" y="221"/>
                    </a:lnTo>
                    <a:lnTo>
                      <a:pt x="95" y="349"/>
                    </a:lnTo>
                    <a:lnTo>
                      <a:pt x="152" y="198"/>
                    </a:lnTo>
                    <a:lnTo>
                      <a:pt x="0" y="175"/>
                    </a:lnTo>
                    <a:lnTo>
                      <a:pt x="153" y="153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chemeClr val="folHlink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26990" name="Freeform 14"/>
              <p:cNvSpPr>
                <a:spLocks/>
              </p:cNvSpPr>
              <p:nvPr/>
            </p:nvSpPr>
            <p:spPr bwMode="gray">
              <a:xfrm>
                <a:off x="525" y="285"/>
                <a:ext cx="270" cy="332"/>
              </a:xfrm>
              <a:custGeom>
                <a:avLst/>
                <a:gdLst>
                  <a:gd name="T0" fmla="*/ 0 w 270"/>
                  <a:gd name="T1" fmla="*/ 84 h 332"/>
                  <a:gd name="T2" fmla="*/ 122 w 270"/>
                  <a:gd name="T3" fmla="*/ 143 h 332"/>
                  <a:gd name="T4" fmla="*/ 135 w 270"/>
                  <a:gd name="T5" fmla="*/ 0 h 332"/>
                  <a:gd name="T6" fmla="*/ 147 w 270"/>
                  <a:gd name="T7" fmla="*/ 143 h 332"/>
                  <a:gd name="T8" fmla="*/ 268 w 270"/>
                  <a:gd name="T9" fmla="*/ 82 h 332"/>
                  <a:gd name="T10" fmla="*/ 159 w 270"/>
                  <a:gd name="T11" fmla="*/ 166 h 332"/>
                  <a:gd name="T12" fmla="*/ 269 w 270"/>
                  <a:gd name="T13" fmla="*/ 249 h 332"/>
                  <a:gd name="T14" fmla="*/ 147 w 270"/>
                  <a:gd name="T15" fmla="*/ 189 h 332"/>
                  <a:gd name="T16" fmla="*/ 135 w 270"/>
                  <a:gd name="T17" fmla="*/ 331 h 332"/>
                  <a:gd name="T18" fmla="*/ 122 w 270"/>
                  <a:gd name="T19" fmla="*/ 189 h 332"/>
                  <a:gd name="T20" fmla="*/ 0 w 270"/>
                  <a:gd name="T21" fmla="*/ 249 h 332"/>
                  <a:gd name="T22" fmla="*/ 110 w 270"/>
                  <a:gd name="T23" fmla="*/ 166 h 332"/>
                  <a:gd name="T24" fmla="*/ 0 w 270"/>
                  <a:gd name="T25" fmla="*/ 84 h 3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70" h="332">
                    <a:moveTo>
                      <a:pt x="0" y="84"/>
                    </a:moveTo>
                    <a:lnTo>
                      <a:pt x="122" y="143"/>
                    </a:lnTo>
                    <a:lnTo>
                      <a:pt x="135" y="0"/>
                    </a:lnTo>
                    <a:lnTo>
                      <a:pt x="147" y="143"/>
                    </a:lnTo>
                    <a:lnTo>
                      <a:pt x="268" y="82"/>
                    </a:lnTo>
                    <a:lnTo>
                      <a:pt x="159" y="166"/>
                    </a:lnTo>
                    <a:lnTo>
                      <a:pt x="269" y="249"/>
                    </a:lnTo>
                    <a:lnTo>
                      <a:pt x="147" y="189"/>
                    </a:lnTo>
                    <a:lnTo>
                      <a:pt x="135" y="331"/>
                    </a:lnTo>
                    <a:lnTo>
                      <a:pt x="122" y="189"/>
                    </a:lnTo>
                    <a:lnTo>
                      <a:pt x="0" y="249"/>
                    </a:lnTo>
                    <a:lnTo>
                      <a:pt x="110" y="166"/>
                    </a:lnTo>
                    <a:lnTo>
                      <a:pt x="0" y="84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26991" name="Freeform 15"/>
              <p:cNvSpPr>
                <a:spLocks/>
              </p:cNvSpPr>
              <p:nvPr/>
            </p:nvSpPr>
            <p:spPr bwMode="gray">
              <a:xfrm>
                <a:off x="626" y="408"/>
                <a:ext cx="68" cy="85"/>
              </a:xfrm>
              <a:custGeom>
                <a:avLst/>
                <a:gdLst>
                  <a:gd name="T0" fmla="*/ 0 w 68"/>
                  <a:gd name="T1" fmla="*/ 20 h 85"/>
                  <a:gd name="T2" fmla="*/ 27 w 68"/>
                  <a:gd name="T3" fmla="*/ 30 h 85"/>
                  <a:gd name="T4" fmla="*/ 33 w 68"/>
                  <a:gd name="T5" fmla="*/ 0 h 85"/>
                  <a:gd name="T6" fmla="*/ 39 w 68"/>
                  <a:gd name="T7" fmla="*/ 30 h 85"/>
                  <a:gd name="T8" fmla="*/ 67 w 68"/>
                  <a:gd name="T9" fmla="*/ 20 h 85"/>
                  <a:gd name="T10" fmla="*/ 45 w 68"/>
                  <a:gd name="T11" fmla="*/ 42 h 85"/>
                  <a:gd name="T12" fmla="*/ 67 w 68"/>
                  <a:gd name="T13" fmla="*/ 62 h 85"/>
                  <a:gd name="T14" fmla="*/ 39 w 68"/>
                  <a:gd name="T15" fmla="*/ 52 h 85"/>
                  <a:gd name="T16" fmla="*/ 33 w 68"/>
                  <a:gd name="T17" fmla="*/ 84 h 85"/>
                  <a:gd name="T18" fmla="*/ 27 w 68"/>
                  <a:gd name="T19" fmla="*/ 52 h 85"/>
                  <a:gd name="T20" fmla="*/ 0 w 68"/>
                  <a:gd name="T21" fmla="*/ 62 h 85"/>
                  <a:gd name="T22" fmla="*/ 21 w 68"/>
                  <a:gd name="T23" fmla="*/ 42 h 85"/>
                  <a:gd name="T24" fmla="*/ 0 w 68"/>
                  <a:gd name="T25" fmla="*/ 20 h 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8" h="85">
                    <a:moveTo>
                      <a:pt x="0" y="20"/>
                    </a:moveTo>
                    <a:lnTo>
                      <a:pt x="27" y="30"/>
                    </a:lnTo>
                    <a:lnTo>
                      <a:pt x="33" y="0"/>
                    </a:lnTo>
                    <a:lnTo>
                      <a:pt x="39" y="30"/>
                    </a:lnTo>
                    <a:lnTo>
                      <a:pt x="67" y="20"/>
                    </a:lnTo>
                    <a:lnTo>
                      <a:pt x="45" y="42"/>
                    </a:lnTo>
                    <a:lnTo>
                      <a:pt x="67" y="62"/>
                    </a:lnTo>
                    <a:lnTo>
                      <a:pt x="39" y="52"/>
                    </a:lnTo>
                    <a:lnTo>
                      <a:pt x="33" y="84"/>
                    </a:lnTo>
                    <a:lnTo>
                      <a:pt x="27" y="52"/>
                    </a:lnTo>
                    <a:lnTo>
                      <a:pt x="0" y="62"/>
                    </a:lnTo>
                    <a:lnTo>
                      <a:pt x="21" y="42"/>
                    </a:lnTo>
                    <a:lnTo>
                      <a:pt x="0" y="20"/>
                    </a:lnTo>
                  </a:path>
                </a:pathLst>
              </a:custGeom>
              <a:solidFill>
                <a:srgbClr val="F9F9F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</p:grpSp>
      <p:sp>
        <p:nvSpPr>
          <p:cNvPr id="126992" name="Rectangle 16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476250"/>
            <a:ext cx="6781800" cy="127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26993" name="Rectangle 1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27050" y="1981200"/>
            <a:ext cx="80899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按一下以編輯母片本文樣式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26994" name="Rectangle 1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</a:defRPr>
            </a:lvl1pPr>
          </a:lstStyle>
          <a:p>
            <a:fld id="{5BBEAD13-0566-4C6C-97E7-55F17F24B09F}" type="datetimeFigureOut">
              <a:rPr lang="zh-TW" altLang="en-US" smtClean="0"/>
              <a:t>2017/4/6</a:t>
            </a:fld>
            <a:endParaRPr lang="zh-TW" altLang="en-US"/>
          </a:p>
        </p:txBody>
      </p:sp>
      <p:sp>
        <p:nvSpPr>
          <p:cNvPr id="126995" name="Rectangle 1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</a:defRPr>
            </a:lvl1pPr>
          </a:lstStyle>
          <a:p>
            <a:endParaRPr lang="zh-TW" altLang="en-US"/>
          </a:p>
        </p:txBody>
      </p:sp>
      <p:sp>
        <p:nvSpPr>
          <p:cNvPr id="126996" name="Rectangle 2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charset="0"/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6998" name="WordArt 22"/>
          <p:cNvSpPr>
            <a:spLocks noChangeArrowheads="1" noChangeShapeType="1" noTextEdit="1"/>
          </p:cNvSpPr>
          <p:nvPr/>
        </p:nvSpPr>
        <p:spPr bwMode="auto">
          <a:xfrm>
            <a:off x="714375" y="1212850"/>
            <a:ext cx="784225" cy="3841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spcFirstLastPara="1" wrap="none" fromWordArt="1">
            <a:prstTxWarp prst="textCircle">
              <a:avLst>
                <a:gd name="adj" fmla="val 10829395"/>
              </a:avLst>
            </a:prstTxWarp>
          </a:bodyPr>
          <a:lstStyle/>
          <a:p>
            <a:pPr algn="ctr"/>
            <a:r>
              <a:rPr lang="en-US" altLang="zh-TW" sz="1200" b="1" kern="10">
                <a:solidFill>
                  <a:srgbClr val="000080">
                    <a:alpha val="49001"/>
                  </a:srgbClr>
                </a:solidFill>
                <a:effectLst>
                  <a:outerShdw dist="53882" dir="2700000" algn="ctr" rotWithShape="0">
                    <a:srgbClr val="C0C0C0"/>
                  </a:outerShdw>
                </a:effectLst>
                <a:latin typeface="Times New Roman"/>
                <a:cs typeface="Times New Roman"/>
              </a:rPr>
              <a:t>ENCL   FJU  </a:t>
            </a:r>
            <a:endParaRPr lang="zh-TW" altLang="en-US" sz="1200" b="1" kern="10">
              <a:solidFill>
                <a:srgbClr val="000080">
                  <a:alpha val="49001"/>
                </a:srgbClr>
              </a:solidFill>
              <a:effectLst>
                <a:outerShdw dist="53882" dir="2700000" algn="ctr" rotWithShape="0">
                  <a:srgbClr val="C0C0C0"/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32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32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新細明體" charset="-12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32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新細明體" charset="-12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32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新細明體" charset="-12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32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新細明體" charset="-12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32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新細明體" charset="-12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32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新細明體" charset="-12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32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新細明體" charset="-12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32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新細明體" charset="-12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Blip>
          <a:blip r:embed="rId13"/>
        </a:buBlip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Monotype Sorts" pitchFamily="2" charset="2"/>
        <a:buBlip>
          <a:blip r:embed="rId13"/>
        </a:buBlip>
        <a:defRPr kumimoji="1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CC0000"/>
        </a:buClr>
        <a:buSzPct val="65000"/>
        <a:buFont typeface="Monotype Sorts" pitchFamily="2" charset="2"/>
        <a:buChar char="v"/>
        <a:defRPr kumimoji="1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CC0000"/>
        </a:buClr>
        <a:buSzPct val="65000"/>
        <a:buFont typeface="Wingdings" pitchFamily="2" charset="2"/>
        <a:buChar char="l"/>
        <a:defRPr kumimoji="1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008000"/>
        </a:buClr>
        <a:buSzPct val="65000"/>
        <a:buFont typeface="Times New Roman" charset="0"/>
        <a:buChar char="−"/>
        <a:defRPr kumimoji="1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8000"/>
        </a:buClr>
        <a:buSzPct val="65000"/>
        <a:buFont typeface="Times New Roman" charset="0"/>
        <a:buChar char="−"/>
        <a:defRPr kumimoji="1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8000"/>
        </a:buClr>
        <a:buSzPct val="65000"/>
        <a:buFont typeface="Times New Roman" charset="0"/>
        <a:buChar char="−"/>
        <a:defRPr kumimoji="1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8000"/>
        </a:buClr>
        <a:buSzPct val="65000"/>
        <a:buFont typeface="Times New Roman" charset="0"/>
        <a:buChar char="−"/>
        <a:defRPr kumimoji="1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8000"/>
        </a:buClr>
        <a:buSzPct val="65000"/>
        <a:buFont typeface="Times New Roman" charset="0"/>
        <a:buChar char="−"/>
        <a:defRPr kumimoji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png"/><Relationship Id="rId2" Type="http://schemas.openxmlformats.org/officeDocument/2006/relationships/hyperlink" Target="&#23567;&#22812;&#29128;&#24037;&#20316;&#22346;.mp4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itmonth.wixsite.com/makermarket?lightbox=dataItem-j0x5ja3v" TargetMode="External"/><Relationship Id="rId2" Type="http://schemas.openxmlformats.org/officeDocument/2006/relationships/hyperlink" Target="https://itmonth.wixsite.com/makermarke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 sz="quarter"/>
          </p:nvPr>
        </p:nvSpPr>
        <p:spPr>
          <a:xfrm>
            <a:off x="1979712" y="1412776"/>
            <a:ext cx="5976664" cy="1863824"/>
          </a:xfrm>
        </p:spPr>
        <p:txBody>
          <a:bodyPr/>
          <a:lstStyle/>
          <a:p>
            <a:r>
              <a:rPr lang="zh-TW" altLang="en-US" sz="4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電機工程系</a:t>
            </a:r>
            <a:r>
              <a:rPr lang="en-US" altLang="zh-TW" sz="4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/>
            </a:r>
            <a:br>
              <a:rPr lang="en-US" altLang="zh-TW" sz="4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4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創</a:t>
            </a:r>
            <a:r>
              <a:rPr lang="zh-TW" altLang="en-US" sz="4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客</a:t>
            </a:r>
            <a:r>
              <a:rPr lang="en-US" altLang="zh-TW" sz="4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(Maker)</a:t>
            </a:r>
            <a:r>
              <a:rPr lang="zh-TW" altLang="en-US" sz="4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工作</a:t>
            </a:r>
            <a:r>
              <a:rPr lang="zh-TW" altLang="en-US" sz="4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坊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sz="quarter" idx="1"/>
          </p:nvPr>
        </p:nvSpPr>
        <p:spPr>
          <a:xfrm>
            <a:off x="2051720" y="4293096"/>
            <a:ext cx="5832648" cy="1574304"/>
          </a:xfrm>
        </p:spPr>
        <p:txBody>
          <a:bodyPr/>
          <a:lstStyle/>
          <a:p>
            <a:r>
              <a:rPr lang="zh-TW" altLang="en-US" sz="4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奧</a:t>
            </a:r>
            <a:r>
              <a:rPr lang="zh-TW" altLang="en-US" sz="4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創</a:t>
            </a:r>
            <a:r>
              <a:rPr lang="en-US" altLang="zh-TW" sz="4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en-US" altLang="zh-TW" sz="4000" dirty="0" err="1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Altron</a:t>
            </a:r>
            <a:r>
              <a:rPr lang="en-US" altLang="zh-TW" sz="4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4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團隊</a:t>
            </a:r>
            <a:endParaRPr lang="zh-TW" altLang="en-US" sz="4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719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3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創客</a:t>
            </a:r>
            <a:r>
              <a:rPr lang="en-US" altLang="zh-TW" sz="3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(Maker)</a:t>
            </a:r>
            <a:endParaRPr lang="zh-TW" altLang="en-US" sz="36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000" dirty="0" smtClean="0">
                <a:solidFill>
                  <a:srgbClr val="CC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台灣自造者：創客精神。</a:t>
            </a:r>
            <a:endParaRPr lang="en-US" altLang="zh-TW" sz="2000" dirty="0" smtClean="0">
              <a:solidFill>
                <a:srgbClr val="CC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2000" dirty="0">
                <a:solidFill>
                  <a:srgbClr val="3333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創客風潮</a:t>
            </a:r>
            <a:r>
              <a:rPr lang="en-US" altLang="zh-TW" sz="2000" dirty="0">
                <a:solidFill>
                  <a:srgbClr val="3333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-</a:t>
            </a:r>
            <a:r>
              <a:rPr lang="zh-TW" altLang="en-US" sz="2000" dirty="0">
                <a:solidFill>
                  <a:srgbClr val="3333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從「想」到「做</a:t>
            </a:r>
            <a:r>
              <a:rPr lang="zh-TW" altLang="en-US" sz="2000" dirty="0" smtClean="0">
                <a:solidFill>
                  <a:srgbClr val="3333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」：</a:t>
            </a:r>
            <a:endParaRPr lang="en-US" altLang="zh-TW" sz="2000" dirty="0" smtClean="0">
              <a:solidFill>
                <a:srgbClr val="3333FF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1"/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「</a:t>
            </a:r>
            <a:r>
              <a:rPr lang="en-US" altLang="zh-TW" sz="2000" dirty="0">
                <a:solidFill>
                  <a:srgbClr val="CC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Maker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」中文稱作「</a:t>
            </a:r>
            <a:r>
              <a:rPr lang="zh-TW" altLang="en-US" sz="2000" dirty="0">
                <a:solidFill>
                  <a:srgbClr val="CC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創客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」，是當代潮流趨勢中最被熱烈討論的一環，同時也被視為是啟動未來創新的重要角色。 </a:t>
            </a:r>
            <a:r>
              <a:rPr lang="zh-TW" altLang="en-US" sz="2000" dirty="0">
                <a:solidFill>
                  <a:srgbClr val="CC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從過去單向「想」的學習模式，欠缺「實作」的學校課程， 到今日創意創新成為競爭主體的時代來到，翻轉了傳統觀念</a:t>
            </a:r>
            <a:r>
              <a:rPr lang="zh-TW" altLang="en-US" sz="2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sz="20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從「想」到「做」的展現則成為影響未來競爭力的關鍵</a:t>
            </a:r>
            <a:r>
              <a:rPr lang="zh-TW" altLang="en-US" sz="2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sz="20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2000" dirty="0">
                <a:solidFill>
                  <a:srgbClr val="3333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輔大</a:t>
            </a:r>
            <a:r>
              <a:rPr lang="zh-TW" altLang="en-US" sz="2000" dirty="0" smtClean="0">
                <a:solidFill>
                  <a:srgbClr val="3333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理工學院：</a:t>
            </a:r>
            <a:endParaRPr lang="en-US" altLang="zh-TW" sz="2000" dirty="0" smtClean="0">
              <a:solidFill>
                <a:srgbClr val="3333FF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1"/>
            <a:r>
              <a:rPr lang="zh-TW" altLang="en-US" sz="2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成立「</a:t>
            </a:r>
            <a:r>
              <a:rPr lang="zh-TW" altLang="en-US" sz="2000" dirty="0" smtClean="0">
                <a:solidFill>
                  <a:srgbClr val="CC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創作自造發展中心</a:t>
            </a:r>
            <a:r>
              <a:rPr lang="zh-TW" altLang="en-US" sz="2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」，簡稱「</a:t>
            </a:r>
            <a:r>
              <a:rPr lang="en-US" altLang="zh-TW" sz="2000" dirty="0" smtClean="0">
                <a:solidFill>
                  <a:srgbClr val="CC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514</a:t>
            </a:r>
            <a:r>
              <a:rPr lang="zh-TW" altLang="en-US" sz="2000" dirty="0" smtClean="0">
                <a:solidFill>
                  <a:srgbClr val="CC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創發中心</a:t>
            </a:r>
            <a:r>
              <a:rPr lang="zh-TW" altLang="en-US" sz="2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」。</a:t>
            </a:r>
            <a:endParaRPr lang="en-US" altLang="zh-TW" sz="20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2000" dirty="0">
                <a:solidFill>
                  <a:srgbClr val="3333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電機工程</a:t>
            </a:r>
            <a:r>
              <a:rPr lang="zh-TW" altLang="en-US" sz="2000" dirty="0" smtClean="0">
                <a:solidFill>
                  <a:srgbClr val="3333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系：</a:t>
            </a:r>
            <a:endParaRPr lang="en-US" altLang="zh-TW" sz="2000" dirty="0" smtClean="0">
              <a:solidFill>
                <a:srgbClr val="3333FF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1"/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培養出第一</a:t>
            </a:r>
            <a:r>
              <a:rPr lang="zh-TW" altLang="en-US" sz="2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支創客團隊。</a:t>
            </a:r>
            <a:endParaRPr lang="en-US" altLang="zh-TW" sz="20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1"/>
            <a:r>
              <a:rPr lang="zh-TW" altLang="en-US" sz="2000" dirty="0">
                <a:solidFill>
                  <a:srgbClr val="CC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奧</a:t>
            </a:r>
            <a:r>
              <a:rPr lang="zh-TW" altLang="en-US" sz="2000" dirty="0" smtClean="0">
                <a:solidFill>
                  <a:srgbClr val="CC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創</a:t>
            </a:r>
            <a:r>
              <a:rPr lang="en-US" altLang="zh-TW" sz="2000" dirty="0" smtClean="0">
                <a:solidFill>
                  <a:srgbClr val="CC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en-US" altLang="zh-TW" sz="2000" dirty="0" err="1" smtClean="0">
                <a:solidFill>
                  <a:srgbClr val="CC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Altron</a:t>
            </a:r>
            <a:r>
              <a:rPr lang="en-US" altLang="zh-TW" sz="2000" dirty="0" smtClean="0">
                <a:solidFill>
                  <a:srgbClr val="CC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2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zh-TW" altLang="en-US" sz="2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1078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3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奧創</a:t>
            </a:r>
            <a:r>
              <a:rPr lang="en-US" altLang="zh-TW" sz="3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en-US" altLang="zh-TW" sz="3600" dirty="0" err="1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Altron</a:t>
            </a:r>
            <a:r>
              <a:rPr lang="en-US" altLang="zh-TW" sz="3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3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團隊</a:t>
            </a:r>
            <a:r>
              <a:rPr lang="en-US" altLang="zh-TW" sz="3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(1)</a:t>
            </a:r>
            <a:endParaRPr lang="zh-TW" altLang="en-US" sz="36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000" dirty="0" smtClean="0">
                <a:solidFill>
                  <a:srgbClr val="3333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電機系</a:t>
            </a:r>
            <a:r>
              <a:rPr lang="en-US" altLang="zh-TW" sz="2000" dirty="0" smtClean="0">
                <a:solidFill>
                  <a:srgbClr val="3333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---</a:t>
            </a:r>
            <a:r>
              <a:rPr lang="zh-TW" altLang="en-US" sz="2000" dirty="0" smtClean="0">
                <a:solidFill>
                  <a:srgbClr val="3333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奧創</a:t>
            </a:r>
            <a:r>
              <a:rPr lang="en-US" altLang="zh-TW" sz="2000" dirty="0" smtClean="0">
                <a:solidFill>
                  <a:srgbClr val="3333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(Ultron)</a:t>
            </a:r>
            <a:r>
              <a:rPr lang="zh-TW" altLang="en-US" sz="2000" dirty="0" smtClean="0">
                <a:solidFill>
                  <a:srgbClr val="3333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團隊：</a:t>
            </a:r>
            <a:endParaRPr lang="en-US" altLang="zh-TW" sz="2000" dirty="0" smtClean="0">
              <a:solidFill>
                <a:srgbClr val="3333FF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1"/>
            <a:r>
              <a:rPr lang="zh-TW" altLang="en-US" sz="2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由</a:t>
            </a:r>
            <a:r>
              <a:rPr lang="en-US" altLang="zh-TW" sz="2000" dirty="0" smtClean="0">
                <a:solidFill>
                  <a:srgbClr val="CC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8</a:t>
            </a:r>
            <a:r>
              <a:rPr lang="zh-TW" altLang="en-US" sz="2000" dirty="0" smtClean="0">
                <a:solidFill>
                  <a:srgbClr val="CC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位</a:t>
            </a:r>
            <a:r>
              <a:rPr lang="zh-TW" altLang="en-US" sz="2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具有相同理念的</a:t>
            </a:r>
            <a:r>
              <a:rPr lang="zh-TW" altLang="en-US" sz="2000" dirty="0" smtClean="0">
                <a:solidFill>
                  <a:srgbClr val="CC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輔大電機系在校學生</a:t>
            </a:r>
            <a:r>
              <a:rPr lang="zh-TW" altLang="en-US" sz="2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共同創立，其命名的發想源自於</a:t>
            </a:r>
            <a:r>
              <a:rPr lang="zh-TW" altLang="en-US" sz="2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電影「復仇</a:t>
            </a:r>
            <a:r>
              <a:rPr lang="zh-TW" altLang="en-US" sz="2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者</a:t>
            </a:r>
            <a:r>
              <a:rPr lang="zh-TW" altLang="en-US" sz="2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聯盟」。</a:t>
            </a:r>
            <a:endParaRPr lang="en-US" altLang="zh-TW" sz="20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1"/>
            <a:r>
              <a:rPr lang="zh-TW" altLang="en-US" sz="2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「</a:t>
            </a:r>
            <a:r>
              <a:rPr lang="zh-TW" altLang="en-US" sz="2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奧創」是一種</a:t>
            </a:r>
            <a:r>
              <a:rPr lang="zh-TW" altLang="en-US" sz="2000" dirty="0" smtClean="0">
                <a:solidFill>
                  <a:srgbClr val="CC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不斷自我進化的人工智慧</a:t>
            </a:r>
            <a:r>
              <a:rPr lang="zh-TW" altLang="en-US" sz="2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，並且可以變化萬千的遊走在網際網路裡，以「創造」為宗旨，期許團隊能夠不斷突破自我。</a:t>
            </a:r>
            <a:endParaRPr lang="en-US" altLang="zh-TW" sz="20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2000" dirty="0">
                <a:solidFill>
                  <a:srgbClr val="3333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成果</a:t>
            </a:r>
            <a:r>
              <a:rPr lang="zh-TW" altLang="en-US" sz="2000" dirty="0" smtClean="0">
                <a:solidFill>
                  <a:srgbClr val="3333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：</a:t>
            </a:r>
            <a:endParaRPr lang="en-US" altLang="zh-TW" sz="2000" dirty="0" smtClean="0">
              <a:solidFill>
                <a:srgbClr val="3333FF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1"/>
            <a:r>
              <a:rPr lang="zh-TW" altLang="zh-TW" sz="2000" dirty="0">
                <a:solidFill>
                  <a:srgbClr val="CC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奧創</a:t>
            </a:r>
            <a:r>
              <a:rPr lang="en-US" altLang="zh-TW" sz="2000" dirty="0">
                <a:solidFill>
                  <a:srgbClr val="CC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(Ultron)</a:t>
            </a:r>
            <a:r>
              <a:rPr lang="zh-TW" altLang="zh-TW" sz="2000" dirty="0">
                <a:solidFill>
                  <a:srgbClr val="CC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小夜燈</a:t>
            </a:r>
            <a:r>
              <a:rPr lang="zh-TW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是奧創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(Ultron)</a:t>
            </a:r>
            <a:r>
              <a:rPr lang="zh-TW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團隊的作品之一，結合電機系的</a:t>
            </a:r>
            <a:r>
              <a:rPr lang="zh-TW" altLang="zh-TW" sz="2000" dirty="0">
                <a:solidFill>
                  <a:srgbClr val="CC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單晶片電路設計</a:t>
            </a:r>
            <a:r>
              <a:rPr lang="zh-TW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與</a:t>
            </a:r>
            <a:r>
              <a:rPr lang="zh-TW" altLang="zh-TW" sz="2000" dirty="0">
                <a:solidFill>
                  <a:srgbClr val="CC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程式設計能力</a:t>
            </a:r>
            <a:r>
              <a:rPr lang="zh-TW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，賦予小夜燈多樣化的效果</a:t>
            </a:r>
            <a:r>
              <a:rPr lang="zh-TW" altLang="zh-TW" sz="2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sz="20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1"/>
            <a:r>
              <a:rPr lang="zh-TW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奧創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(Ultron)</a:t>
            </a:r>
            <a:r>
              <a:rPr lang="zh-TW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團隊發揮電機系所學專長，</a:t>
            </a:r>
            <a:r>
              <a:rPr lang="zh-TW" altLang="zh-TW" sz="2000" dirty="0">
                <a:solidFill>
                  <a:srgbClr val="CC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不</a:t>
            </a:r>
            <a:r>
              <a:rPr lang="zh-TW" altLang="zh-TW" sz="2000" dirty="0" smtClean="0">
                <a:solidFill>
                  <a:srgbClr val="CC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定期</a:t>
            </a:r>
            <a:r>
              <a:rPr lang="zh-TW" altLang="en-US" sz="2000" dirty="0" smtClean="0">
                <a:solidFill>
                  <a:srgbClr val="CC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對外</a:t>
            </a:r>
            <a:r>
              <a:rPr lang="zh-TW" altLang="zh-TW" sz="2000" dirty="0" smtClean="0">
                <a:solidFill>
                  <a:srgbClr val="CC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開</a:t>
            </a:r>
            <a:r>
              <a:rPr lang="zh-TW" altLang="zh-TW" sz="2000" dirty="0">
                <a:solidFill>
                  <a:srgbClr val="CC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授各類產品的教學工作坊</a:t>
            </a:r>
            <a:r>
              <a:rPr lang="zh-TW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，另外也不斷創作新產品，</a:t>
            </a:r>
            <a:r>
              <a:rPr lang="zh-TW" altLang="zh-TW" sz="2000" dirty="0">
                <a:solidFill>
                  <a:srgbClr val="CC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接受消費者商品的訂購</a:t>
            </a:r>
            <a:r>
              <a:rPr lang="zh-TW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與</a:t>
            </a:r>
            <a:r>
              <a:rPr lang="zh-TW" altLang="zh-TW" sz="2000" dirty="0">
                <a:solidFill>
                  <a:srgbClr val="CC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客製化的服務</a:t>
            </a:r>
            <a:r>
              <a:rPr lang="zh-TW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zh-TW" altLang="en-US" sz="2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7581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3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奧創</a:t>
            </a:r>
            <a:r>
              <a:rPr lang="en-US" altLang="zh-TW" sz="3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en-US" altLang="zh-TW" sz="3600" dirty="0" err="1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Altron</a:t>
            </a:r>
            <a:r>
              <a:rPr lang="en-US" altLang="zh-TW" sz="3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3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團隊</a:t>
            </a:r>
            <a:r>
              <a:rPr lang="en-US" altLang="zh-TW" sz="3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(2)</a:t>
            </a:r>
            <a:endParaRPr lang="zh-TW" altLang="en-US" sz="36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1981200"/>
            <a:ext cx="8089900" cy="4114800"/>
          </a:xfrm>
        </p:spPr>
        <p:txBody>
          <a:bodyPr/>
          <a:lstStyle/>
          <a:p>
            <a:r>
              <a:rPr lang="zh-TW" altLang="zh-TW" sz="2000" dirty="0" smtClean="0">
                <a:solidFill>
                  <a:srgbClr val="3333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奧創</a:t>
            </a:r>
            <a:r>
              <a:rPr lang="en-US" altLang="zh-TW" sz="2000" dirty="0" smtClean="0">
                <a:solidFill>
                  <a:srgbClr val="3333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(Ultron)</a:t>
            </a:r>
            <a:r>
              <a:rPr lang="zh-TW" altLang="zh-TW" sz="2000" dirty="0" smtClean="0">
                <a:solidFill>
                  <a:srgbClr val="3333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小夜燈</a:t>
            </a:r>
            <a:r>
              <a:rPr lang="zh-TW" altLang="en-US" sz="2000" dirty="0" smtClean="0">
                <a:solidFill>
                  <a:srgbClr val="3333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：</a:t>
            </a:r>
            <a:endParaRPr lang="en-US" altLang="zh-TW" sz="2000" dirty="0" smtClean="0">
              <a:solidFill>
                <a:srgbClr val="3333FF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pic>
        <p:nvPicPr>
          <p:cNvPr id="1026" name="Picture 2" descr="G:\輔仁大學 電機_電子系\514創發中心\106 春季電腦展(世貿)(106_4_7~10)\Ultron 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780928"/>
            <a:ext cx="2592288" cy="3455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輔仁大學 電機_電子系\514創發中心\106 春季電腦展(世貿)(106_4_7~10)\Ultron 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262691"/>
            <a:ext cx="2447256" cy="2447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G:\輔仁大學 電機_電子系\514創發中心\106 春季電腦展(世貿)(106_4_7~10)\Ultron 4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780928"/>
            <a:ext cx="2765107" cy="345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G:\輔仁大學 電機_電子系\514創發中心\106 春季電腦展(世貿)(106_4_7~10)\Ultron 5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1700808"/>
            <a:ext cx="2448272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0302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76400" y="188218"/>
            <a:ext cx="6781800" cy="936526"/>
          </a:xfrm>
        </p:spPr>
        <p:txBody>
          <a:bodyPr/>
          <a:lstStyle/>
          <a:p>
            <a:r>
              <a:rPr lang="zh-TW" altLang="en-US" sz="3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奧創</a:t>
            </a:r>
            <a:r>
              <a:rPr lang="en-US" altLang="zh-TW" sz="3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en-US" altLang="zh-TW" sz="3600" dirty="0" err="1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Altron</a:t>
            </a:r>
            <a:r>
              <a:rPr lang="en-US" altLang="zh-TW" sz="3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3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小夜燈工作坊</a:t>
            </a:r>
            <a:endParaRPr lang="zh-TW" altLang="en-US" sz="36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03648" y="1256623"/>
            <a:ext cx="2612891" cy="1568695"/>
          </a:xfrm>
        </p:spPr>
        <p:txBody>
          <a:bodyPr/>
          <a:lstStyle/>
          <a:p>
            <a:r>
              <a:rPr lang="zh-TW" altLang="en-US" sz="2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hlinkClick r:id="rId2" action="ppaction://hlinkfile"/>
              </a:rPr>
              <a:t>小</a:t>
            </a:r>
            <a:r>
              <a:rPr lang="zh-TW" altLang="en-US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hlinkClick r:id="rId2" action="ppaction://hlinkfile"/>
              </a:rPr>
              <a:t>夜燈工作</a:t>
            </a:r>
            <a:r>
              <a:rPr lang="zh-TW" altLang="en-US" sz="2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hlinkClick r:id="rId2" action="ppaction://hlinkfile"/>
              </a:rPr>
              <a:t>坊</a:t>
            </a:r>
            <a:r>
              <a:rPr lang="zh-TW" altLang="en-US" sz="2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hlinkClick r:id="rId2" action="ppaction://hlinkfile"/>
              </a:rPr>
              <a:t>。</a:t>
            </a:r>
            <a:endParaRPr lang="en-US" altLang="zh-TW" sz="20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1"/>
            <a:r>
              <a:rPr lang="zh-TW" altLang="en-US" sz="2000" dirty="0" smtClean="0">
                <a:solidFill>
                  <a:srgbClr val="3333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電路板雕刻。</a:t>
            </a:r>
            <a:endParaRPr lang="en-US" altLang="zh-TW" sz="2000" dirty="0" smtClean="0">
              <a:solidFill>
                <a:srgbClr val="3333FF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1"/>
            <a:r>
              <a:rPr lang="zh-TW" altLang="en-US" sz="2000" dirty="0">
                <a:solidFill>
                  <a:srgbClr val="3333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雷射</a:t>
            </a:r>
            <a:r>
              <a:rPr lang="zh-TW" altLang="en-US" sz="2000" dirty="0" smtClean="0">
                <a:solidFill>
                  <a:srgbClr val="3333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切割。</a:t>
            </a:r>
            <a:endParaRPr lang="en-US" altLang="zh-TW" sz="2000" dirty="0" smtClean="0">
              <a:solidFill>
                <a:srgbClr val="3333FF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1"/>
            <a:r>
              <a:rPr lang="zh-TW" altLang="en-US" sz="2000" dirty="0">
                <a:solidFill>
                  <a:srgbClr val="3333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電路焊接。</a:t>
            </a:r>
            <a:endParaRPr lang="en-US" altLang="zh-TW" sz="2000" dirty="0" smtClean="0">
              <a:solidFill>
                <a:srgbClr val="3333FF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pic>
        <p:nvPicPr>
          <p:cNvPr id="4" name="Picture 2" descr="G:\輔仁大學 電機_電子系\514創發中心\奧創(Ultron)(106_3_30)\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0056" y="1969290"/>
            <a:ext cx="2627898" cy="1970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G:\輔仁大學 電機_電子系\514創發中心\奧創(Ultron)(106_3_30)\6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0206" y="4129775"/>
            <a:ext cx="2617748" cy="1963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G:\輔仁大學 電機_電子系\514創發中心\奧創(Ultron)(106_3_30)\5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825318"/>
            <a:ext cx="3291162" cy="1848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5" descr="G:\輔仁大學 電機_電子系\514創發中心\奧創(Ultron)(106_3_30)\9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4830365"/>
            <a:ext cx="3291162" cy="1852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G:\輔仁大學 電機_電子系\514創發中心\奧創(Ultron)(106_3_30)\11_2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4650094"/>
            <a:ext cx="2460512" cy="2041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G:\輔仁大學 電機_電子系\514創發中心\奧創(Ultron)(106_3_30)\4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539" y="1200921"/>
            <a:ext cx="1843241" cy="3284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7285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2017</a:t>
            </a:r>
            <a:r>
              <a:rPr lang="zh-TW" altLang="en-US" sz="3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世貿春季電腦展</a:t>
            </a:r>
            <a:endParaRPr lang="zh-TW" altLang="en-US" sz="36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000" dirty="0">
                <a:solidFill>
                  <a:srgbClr val="3333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時間</a:t>
            </a:r>
            <a:r>
              <a:rPr lang="zh-TW" altLang="en-US" sz="2000" dirty="0" smtClean="0">
                <a:solidFill>
                  <a:srgbClr val="3333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：</a:t>
            </a:r>
            <a:r>
              <a:rPr lang="en-US" altLang="zh-TW" sz="2000" dirty="0" smtClean="0">
                <a:solidFill>
                  <a:srgbClr val="CC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106/4/7 (</a:t>
            </a:r>
            <a:r>
              <a:rPr lang="zh-TW" altLang="en-US" sz="2000" dirty="0" smtClean="0">
                <a:solidFill>
                  <a:srgbClr val="CC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五</a:t>
            </a:r>
            <a:r>
              <a:rPr lang="en-US" altLang="zh-TW" sz="2000" dirty="0" smtClean="0">
                <a:solidFill>
                  <a:srgbClr val="CC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 ~ 106/4/10 (</a:t>
            </a:r>
            <a:r>
              <a:rPr lang="zh-TW" altLang="en-US" sz="2000" dirty="0" smtClean="0">
                <a:solidFill>
                  <a:srgbClr val="CC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一</a:t>
            </a:r>
            <a:r>
              <a:rPr lang="en-US" altLang="zh-TW" sz="2000" dirty="0" smtClean="0">
                <a:solidFill>
                  <a:srgbClr val="CC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2000" dirty="0" smtClean="0">
                <a:solidFill>
                  <a:srgbClr val="CC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sz="2000" dirty="0" smtClean="0">
              <a:solidFill>
                <a:srgbClr val="CC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2000" dirty="0">
                <a:solidFill>
                  <a:srgbClr val="3333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主題區</a:t>
            </a:r>
            <a:r>
              <a:rPr lang="zh-TW" altLang="en-US" sz="2000" dirty="0" smtClean="0">
                <a:solidFill>
                  <a:srgbClr val="3333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：</a:t>
            </a:r>
            <a:r>
              <a:rPr lang="zh-TW" altLang="en-US" sz="2000" dirty="0" smtClean="0">
                <a:solidFill>
                  <a:srgbClr val="CC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機器人</a:t>
            </a:r>
            <a:r>
              <a:rPr lang="en-US" altLang="zh-TW" sz="2000" dirty="0" smtClean="0">
                <a:solidFill>
                  <a:srgbClr val="CC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(Robot) &amp; </a:t>
            </a:r>
            <a:r>
              <a:rPr lang="zh-TW" altLang="en-US" sz="2000" dirty="0" smtClean="0">
                <a:solidFill>
                  <a:srgbClr val="CC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創客市集</a:t>
            </a:r>
            <a:r>
              <a:rPr lang="en-US" altLang="zh-TW" sz="2000" dirty="0" smtClean="0">
                <a:solidFill>
                  <a:srgbClr val="CC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(Maker Market)</a:t>
            </a:r>
            <a:r>
              <a:rPr lang="zh-TW" altLang="en-US" sz="2000" dirty="0" smtClean="0">
                <a:solidFill>
                  <a:srgbClr val="CC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sz="2000" dirty="0" smtClean="0">
              <a:solidFill>
                <a:srgbClr val="CC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2000" dirty="0">
                <a:solidFill>
                  <a:srgbClr val="3333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活動網頁：</a:t>
            </a:r>
            <a:r>
              <a:rPr lang="en-US" altLang="zh-TW" sz="2000" dirty="0">
                <a:solidFill>
                  <a:srgbClr val="3333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altLang="zh-TW" sz="2000" dirty="0" smtClean="0">
                <a:solidFill>
                  <a:srgbClr val="3333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hlinkClick r:id="rId2"/>
              </a:rPr>
              <a:t>itmonth.wixsite.com/makermarket</a:t>
            </a:r>
            <a:endParaRPr lang="en-US" altLang="zh-TW" sz="2000" dirty="0" smtClean="0">
              <a:solidFill>
                <a:srgbClr val="3333FF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2000" dirty="0" smtClean="0">
                <a:solidFill>
                  <a:srgbClr val="3333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輔仁大學理工學院：</a:t>
            </a:r>
            <a:endParaRPr lang="en-US" altLang="zh-TW" sz="2000" dirty="0" smtClean="0">
              <a:solidFill>
                <a:srgbClr val="3333FF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1"/>
            <a:r>
              <a:rPr lang="zh-TW" altLang="en-US" sz="2000" dirty="0" smtClean="0">
                <a:solidFill>
                  <a:srgbClr val="3333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電機</a:t>
            </a:r>
            <a:r>
              <a:rPr lang="zh-TW" altLang="en-US" sz="2000" dirty="0" smtClean="0">
                <a:solidFill>
                  <a:srgbClr val="3333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系</a:t>
            </a:r>
            <a:r>
              <a:rPr lang="en-US" altLang="zh-TW" sz="2000" dirty="0" smtClean="0">
                <a:solidFill>
                  <a:srgbClr val="3333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---</a:t>
            </a:r>
            <a:r>
              <a:rPr lang="zh-TW" altLang="en-US" sz="2000" dirty="0" smtClean="0">
                <a:solidFill>
                  <a:srgbClr val="3333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奧創</a:t>
            </a:r>
            <a:r>
              <a:rPr lang="en-US" altLang="zh-TW" sz="2000" dirty="0" smtClean="0">
                <a:solidFill>
                  <a:srgbClr val="3333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(Ultron)</a:t>
            </a:r>
            <a:r>
              <a:rPr lang="zh-TW" altLang="en-US" sz="2000" dirty="0" smtClean="0">
                <a:solidFill>
                  <a:srgbClr val="3333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團隊</a:t>
            </a:r>
            <a:r>
              <a:rPr lang="zh-TW" altLang="en-US" sz="2000" dirty="0" smtClean="0">
                <a:solidFill>
                  <a:srgbClr val="3333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：</a:t>
            </a:r>
            <a:r>
              <a:rPr lang="zh-TW" altLang="en-US" sz="2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受邀</a:t>
            </a:r>
            <a:r>
              <a:rPr lang="zh-TW" altLang="en-US" sz="2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參展「奧創小夜燈工作坊」。</a:t>
            </a:r>
            <a:endParaRPr lang="en-US" altLang="zh-TW" sz="20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1"/>
            <a:r>
              <a:rPr lang="zh-TW" altLang="en-US" sz="2000" dirty="0">
                <a:solidFill>
                  <a:srgbClr val="3333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介紹</a:t>
            </a:r>
            <a:r>
              <a:rPr lang="zh-TW" altLang="en-US" sz="2000" dirty="0" smtClean="0">
                <a:solidFill>
                  <a:srgbClr val="3333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網頁：</a:t>
            </a:r>
            <a:r>
              <a:rPr lang="en-US" altLang="zh-TW" sz="2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en-US" altLang="zh-TW" sz="2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hlinkClick r:id="rId3"/>
              </a:rPr>
              <a:t>itmonth.wixsite.com/makermarket?lightbox=dataItem-j0x5ja3v</a:t>
            </a:r>
            <a:endParaRPr lang="en-US" altLang="zh-TW" sz="20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0848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NCL">
  <a:themeElements>
    <a:clrScheme name="ENCL 2">
      <a:dk1>
        <a:srgbClr val="000000"/>
      </a:dk1>
      <a:lt1>
        <a:srgbClr val="FFFFFF"/>
      </a:lt1>
      <a:dk2>
        <a:srgbClr val="000000"/>
      </a:dk2>
      <a:lt2>
        <a:srgbClr val="CCECFF"/>
      </a:lt2>
      <a:accent1>
        <a:srgbClr val="CC99FF"/>
      </a:accent1>
      <a:accent2>
        <a:srgbClr val="3366FF"/>
      </a:accent2>
      <a:accent3>
        <a:srgbClr val="FFFFFF"/>
      </a:accent3>
      <a:accent4>
        <a:srgbClr val="000000"/>
      </a:accent4>
      <a:accent5>
        <a:srgbClr val="E2CAFF"/>
      </a:accent5>
      <a:accent6>
        <a:srgbClr val="2D5CE7"/>
      </a:accent6>
      <a:hlink>
        <a:srgbClr val="00CCFF"/>
      </a:hlink>
      <a:folHlink>
        <a:srgbClr val="99CCFF"/>
      </a:folHlink>
    </a:clrScheme>
    <a:fontScheme name="ENCL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charset="-120"/>
          </a:defRPr>
        </a:defPPr>
      </a:lstStyle>
    </a:lnDef>
  </a:objectDefaults>
  <a:extraClrSchemeLst>
    <a:extraClrScheme>
      <a:clrScheme name="ENCL 1">
        <a:dk1>
          <a:srgbClr val="2A004E"/>
        </a:dk1>
        <a:lt1>
          <a:srgbClr val="FFFFFF"/>
        </a:lt1>
        <a:dk2>
          <a:srgbClr val="500093"/>
        </a:dk2>
        <a:lt2>
          <a:srgbClr val="00CCCC"/>
        </a:lt2>
        <a:accent1>
          <a:srgbClr val="D60093"/>
        </a:accent1>
        <a:accent2>
          <a:srgbClr val="0000FF"/>
        </a:accent2>
        <a:accent3>
          <a:srgbClr val="B3AAC8"/>
        </a:accent3>
        <a:accent4>
          <a:srgbClr val="DADADA"/>
        </a:accent4>
        <a:accent5>
          <a:srgbClr val="E8AAC8"/>
        </a:accent5>
        <a:accent6>
          <a:srgbClr val="0000E7"/>
        </a:accent6>
        <a:hlink>
          <a:srgbClr val="FFFF00"/>
        </a:hlink>
        <a:folHlink>
          <a:srgbClr val="7500D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CL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CC99FF"/>
        </a:accent1>
        <a:accent2>
          <a:srgbClr val="3366FF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2D5CE7"/>
        </a:accent6>
        <a:hlink>
          <a:srgbClr val="00CC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CL 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777777"/>
        </a:accent1>
        <a:accent2>
          <a:srgbClr val="CBCBCB"/>
        </a:accent2>
        <a:accent3>
          <a:srgbClr val="FFFFFF"/>
        </a:accent3>
        <a:accent4>
          <a:srgbClr val="000000"/>
        </a:accent4>
        <a:accent5>
          <a:srgbClr val="BDBDBD"/>
        </a:accent5>
        <a:accent6>
          <a:srgbClr val="B8B8B8"/>
        </a:accent6>
        <a:hlink>
          <a:srgbClr val="4D4D4D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CL 4">
        <a:dk1>
          <a:srgbClr val="000000"/>
        </a:dk1>
        <a:lt1>
          <a:srgbClr val="00CCCC"/>
        </a:lt1>
        <a:dk2>
          <a:srgbClr val="FFFFCC"/>
        </a:dk2>
        <a:lt2>
          <a:srgbClr val="009999"/>
        </a:lt2>
        <a:accent1>
          <a:srgbClr val="CC99FF"/>
        </a:accent1>
        <a:accent2>
          <a:srgbClr val="3366FF"/>
        </a:accent2>
        <a:accent3>
          <a:srgbClr val="AAE2E2"/>
        </a:accent3>
        <a:accent4>
          <a:srgbClr val="000000"/>
        </a:accent4>
        <a:accent5>
          <a:srgbClr val="E2CAFF"/>
        </a:accent5>
        <a:accent6>
          <a:srgbClr val="2D5CE7"/>
        </a:accent6>
        <a:hlink>
          <a:srgbClr val="00CCFF"/>
        </a:hlink>
        <a:folHlink>
          <a:srgbClr val="00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CL 5">
        <a:dk1>
          <a:srgbClr val="003300"/>
        </a:dk1>
        <a:lt1>
          <a:srgbClr val="FFFFFF"/>
        </a:lt1>
        <a:dk2>
          <a:srgbClr val="669900"/>
        </a:dk2>
        <a:lt2>
          <a:srgbClr val="FFCC66"/>
        </a:lt2>
        <a:accent1>
          <a:srgbClr val="990033"/>
        </a:accent1>
        <a:accent2>
          <a:srgbClr val="FF9933"/>
        </a:accent2>
        <a:accent3>
          <a:srgbClr val="B8CAAA"/>
        </a:accent3>
        <a:accent4>
          <a:srgbClr val="DADADA"/>
        </a:accent4>
        <a:accent5>
          <a:srgbClr val="CAAAAD"/>
        </a:accent5>
        <a:accent6>
          <a:srgbClr val="E78A2D"/>
        </a:accent6>
        <a:hlink>
          <a:srgbClr val="CCCC00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CL 6">
        <a:dk1>
          <a:srgbClr val="663300"/>
        </a:dk1>
        <a:lt1>
          <a:srgbClr val="FFFFFF"/>
        </a:lt1>
        <a:dk2>
          <a:srgbClr val="CC6600"/>
        </a:dk2>
        <a:lt2>
          <a:srgbClr val="FFCC00"/>
        </a:lt2>
        <a:accent1>
          <a:srgbClr val="990033"/>
        </a:accent1>
        <a:accent2>
          <a:srgbClr val="FF0033"/>
        </a:accent2>
        <a:accent3>
          <a:srgbClr val="E2B8AA"/>
        </a:accent3>
        <a:accent4>
          <a:srgbClr val="DADADA"/>
        </a:accent4>
        <a:accent5>
          <a:srgbClr val="CAAAAD"/>
        </a:accent5>
        <a:accent6>
          <a:srgbClr val="E7002D"/>
        </a:accent6>
        <a:hlink>
          <a:srgbClr val="CC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CL 7">
        <a:dk1>
          <a:srgbClr val="660033"/>
        </a:dk1>
        <a:lt1>
          <a:srgbClr val="FFFFFF"/>
        </a:lt1>
        <a:dk2>
          <a:srgbClr val="990066"/>
        </a:dk2>
        <a:lt2>
          <a:srgbClr val="FFFF66"/>
        </a:lt2>
        <a:accent1>
          <a:srgbClr val="9933FF"/>
        </a:accent1>
        <a:accent2>
          <a:srgbClr val="00CCCC"/>
        </a:accent2>
        <a:accent3>
          <a:srgbClr val="CAAAB8"/>
        </a:accent3>
        <a:accent4>
          <a:srgbClr val="DADADA"/>
        </a:accent4>
        <a:accent5>
          <a:srgbClr val="CAADFF"/>
        </a:accent5>
        <a:accent6>
          <a:srgbClr val="00B9B9"/>
        </a:accent6>
        <a:hlink>
          <a:srgbClr val="CC66FF"/>
        </a:hlink>
        <a:folHlink>
          <a:srgbClr val="D6009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ENCL</Template>
  <TotalTime>37</TotalTime>
  <Words>447</Words>
  <Application>Microsoft Office PowerPoint</Application>
  <PresentationFormat>如螢幕大小 (4:3)</PresentationFormat>
  <Paragraphs>33</Paragraphs>
  <Slides>6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7" baseType="lpstr">
      <vt:lpstr>ENCL</vt:lpstr>
      <vt:lpstr>電機工程系 創客(Maker)工作坊</vt:lpstr>
      <vt:lpstr>創客(Maker)</vt:lpstr>
      <vt:lpstr>奧創(Altron)團隊(1)</vt:lpstr>
      <vt:lpstr>奧創(Altron)團隊(2)</vt:lpstr>
      <vt:lpstr>奧創(Altron)小夜燈工作坊</vt:lpstr>
      <vt:lpstr>2017世貿春季電腦展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電機工程系 創客(Maker)工作坊</dc:title>
  <dc:creator>louisChuang</dc:creator>
  <cp:lastModifiedBy>User</cp:lastModifiedBy>
  <cp:revision>6</cp:revision>
  <dcterms:created xsi:type="dcterms:W3CDTF">2017-04-06T13:26:59Z</dcterms:created>
  <dcterms:modified xsi:type="dcterms:W3CDTF">2017-04-06T14:16:17Z</dcterms:modified>
</cp:coreProperties>
</file>